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033" r:id="rId1"/>
  </p:sldMasterIdLst>
  <p:sldIdLst>
    <p:sldId id="256" r:id="rId2"/>
    <p:sldId id="266" r:id="rId3"/>
    <p:sldId id="257" r:id="rId4"/>
    <p:sldId id="272" r:id="rId5"/>
    <p:sldId id="258" r:id="rId6"/>
    <p:sldId id="268" r:id="rId7"/>
    <p:sldId id="260" r:id="rId8"/>
    <p:sldId id="269" r:id="rId9"/>
    <p:sldId id="273" r:id="rId10"/>
    <p:sldId id="263" r:id="rId11"/>
    <p:sldId id="270" r:id="rId12"/>
    <p:sldId id="271" r:id="rId13"/>
    <p:sldId id="262" r:id="rId14"/>
    <p:sldId id="264"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kiosk/>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B2697"/>
    <a:srgbClr val="491A66"/>
    <a:srgbClr val="3C1653"/>
    <a:srgbClr val="41736D"/>
    <a:srgbClr val="5AA3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27"/>
    <p:restoredTop sz="94624"/>
  </p:normalViewPr>
  <p:slideViewPr>
    <p:cSldViewPr snapToGrid="0" snapToObjects="1">
      <p:cViewPr varScale="1">
        <p:scale>
          <a:sx n="102" d="100"/>
          <a:sy n="102" d="100"/>
        </p:scale>
        <p:origin x="216" y="76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7EC18A-9972-8747-872C-D65B742C9E4C}" type="doc">
      <dgm:prSet loTypeId="urn:microsoft.com/office/officeart/2016/7/layout/BasicLinearProcessNumbered" loCatId="process" qsTypeId="urn:microsoft.com/office/officeart/2005/8/quickstyle/simple5" qsCatId="simple" csTypeId="urn:microsoft.com/office/officeart/2005/8/colors/accent0_3" csCatId="mainScheme" phldr="1"/>
      <dgm:spPr/>
      <dgm:t>
        <a:bodyPr/>
        <a:lstStyle/>
        <a:p>
          <a:endParaRPr lang="en-US"/>
        </a:p>
      </dgm:t>
    </dgm:pt>
    <dgm:pt modelId="{8E6215EE-E4B8-0F43-85E7-E19CF4528D56}">
      <dgm:prSet phldrT="[Text]" custT="1"/>
      <dgm:spPr>
        <a:solidFill>
          <a:schemeClr val="tx1">
            <a:alpha val="54000"/>
          </a:schemeClr>
        </a:solidFill>
        <a:effectLst>
          <a:glow>
            <a:schemeClr val="accent1">
              <a:alpha val="67000"/>
            </a:schemeClr>
          </a:glow>
        </a:effectLst>
      </dgm:spPr>
      <dgm:t>
        <a:bodyPr/>
        <a:lstStyle/>
        <a:p>
          <a:r>
            <a:rPr lang="en-US" sz="2000" dirty="0">
              <a:solidFill>
                <a:schemeClr val="bg1"/>
              </a:solidFill>
              <a:latin typeface="Futura Medium" panose="020B0602020204020303" pitchFamily="34" charset="-79"/>
              <a:ea typeface="Helvetica Neue" panose="02000503000000020004" pitchFamily="2" charset="0"/>
              <a:cs typeface="Futura Medium" panose="020B0602020204020303" pitchFamily="34" charset="-79"/>
            </a:rPr>
            <a:t>Input</a:t>
          </a:r>
        </a:p>
      </dgm:t>
    </dgm:pt>
    <dgm:pt modelId="{54EAF118-356B-5343-9698-144E274E4C8F}" type="parTrans" cxnId="{E75DDE41-9EFE-F14D-A131-D4A095D3F363}">
      <dgm:prSet/>
      <dgm:spPr/>
      <dgm:t>
        <a:bodyPr/>
        <a:lstStyle/>
        <a:p>
          <a:endParaRPr lang="en-US" sz="2800">
            <a:latin typeface="Futura Medium" panose="020B0602020204020303" pitchFamily="34" charset="-79"/>
            <a:ea typeface="Helvetica Neue" panose="02000503000000020004" pitchFamily="2" charset="0"/>
            <a:cs typeface="Futura Medium" panose="020B0602020204020303" pitchFamily="34" charset="-79"/>
          </a:endParaRPr>
        </a:p>
      </dgm:t>
    </dgm:pt>
    <dgm:pt modelId="{CB81CB88-B045-A849-8D3E-910194535051}" type="sibTrans" cxnId="{E75DDE41-9EFE-F14D-A131-D4A095D3F363}">
      <dgm:prSet phldrT="1" phldr="0" custT="1"/>
      <dgm:spPr/>
      <dgm:t>
        <a:bodyPr/>
        <a:lstStyle/>
        <a:p>
          <a:r>
            <a:rPr lang="en-US" sz="4800">
              <a:latin typeface="Futura Medium" panose="020B0602020204020303" pitchFamily="34" charset="-79"/>
              <a:ea typeface="Helvetica Neue" panose="02000503000000020004" pitchFamily="2" charset="0"/>
              <a:cs typeface="Futura Medium" panose="020B0602020204020303" pitchFamily="34" charset="-79"/>
            </a:rPr>
            <a:t>1</a:t>
          </a:r>
          <a:endParaRPr lang="en-US" sz="4800" dirty="0">
            <a:latin typeface="Futura Medium" panose="020B0602020204020303" pitchFamily="34" charset="-79"/>
            <a:ea typeface="Helvetica Neue" panose="02000503000000020004" pitchFamily="2" charset="0"/>
            <a:cs typeface="Futura Medium" panose="020B0602020204020303" pitchFamily="34" charset="-79"/>
          </a:endParaRPr>
        </a:p>
      </dgm:t>
    </dgm:pt>
    <dgm:pt modelId="{242299A3-0AA6-854D-B63F-BF698059922B}">
      <dgm:prSet phldrT="[Text]" custT="1"/>
      <dgm:spPr/>
      <dgm:t>
        <a:bodyPr/>
        <a:lstStyle/>
        <a:p>
          <a:r>
            <a:rPr lang="en-US" sz="1600" dirty="0">
              <a:solidFill>
                <a:schemeClr val="bg1"/>
              </a:solidFill>
              <a:latin typeface="Futura Medium" panose="020B0602020204020303" pitchFamily="34" charset="-79"/>
              <a:ea typeface="Helvetica Neue" panose="02000503000000020004" pitchFamily="2" charset="0"/>
              <a:cs typeface="Futura Medium" panose="020B0602020204020303" pitchFamily="34" charset="-79"/>
            </a:rPr>
            <a:t>Feeding physical activity records from wearables </a:t>
          </a:r>
        </a:p>
      </dgm:t>
    </dgm:pt>
    <dgm:pt modelId="{5A722956-A421-BA49-9851-06D7417579C2}" type="parTrans" cxnId="{BA73305A-9784-E74D-8D12-65507D125F02}">
      <dgm:prSet/>
      <dgm:spPr/>
      <dgm:t>
        <a:bodyPr/>
        <a:lstStyle/>
        <a:p>
          <a:endParaRPr lang="en-US" sz="2800">
            <a:latin typeface="Futura Medium" panose="020B0602020204020303" pitchFamily="34" charset="-79"/>
            <a:ea typeface="Helvetica Neue" panose="02000503000000020004" pitchFamily="2" charset="0"/>
            <a:cs typeface="Futura Medium" panose="020B0602020204020303" pitchFamily="34" charset="-79"/>
          </a:endParaRPr>
        </a:p>
      </dgm:t>
    </dgm:pt>
    <dgm:pt modelId="{CFAD369D-569B-0F47-B31F-B266A6616887}" type="sibTrans" cxnId="{BA73305A-9784-E74D-8D12-65507D125F02}">
      <dgm:prSet/>
      <dgm:spPr/>
      <dgm:t>
        <a:bodyPr/>
        <a:lstStyle/>
        <a:p>
          <a:endParaRPr lang="en-US" sz="2000">
            <a:latin typeface="Futura Medium" panose="020B0602020204020303" pitchFamily="34" charset="-79"/>
            <a:ea typeface="Helvetica Neue" panose="02000503000000020004" pitchFamily="2" charset="0"/>
            <a:cs typeface="Futura Medium" panose="020B0602020204020303" pitchFamily="34" charset="-79"/>
          </a:endParaRPr>
        </a:p>
      </dgm:t>
    </dgm:pt>
    <dgm:pt modelId="{953C0211-8825-274F-AACC-B9312E22F6D6}">
      <dgm:prSet phldrT="[Text]" custT="1"/>
      <dgm:spPr>
        <a:solidFill>
          <a:schemeClr val="tx1">
            <a:alpha val="54000"/>
          </a:schemeClr>
        </a:solidFill>
        <a:effectLst>
          <a:glow>
            <a:schemeClr val="accent1">
              <a:alpha val="67000"/>
            </a:schemeClr>
          </a:glow>
        </a:effectLst>
      </dgm:spPr>
      <dgm:t>
        <a:bodyPr/>
        <a:lstStyle/>
        <a:p>
          <a:r>
            <a:rPr lang="en-US" sz="2000" dirty="0">
              <a:solidFill>
                <a:schemeClr val="bg1"/>
              </a:solidFill>
              <a:latin typeface="Futura Medium" panose="020B0602020204020303" pitchFamily="34" charset="-79"/>
              <a:ea typeface="Helvetica Neue" panose="02000503000000020004" pitchFamily="2" charset="0"/>
              <a:cs typeface="Futura Medium" panose="020B0602020204020303" pitchFamily="34" charset="-79"/>
            </a:rPr>
            <a:t>Classification</a:t>
          </a:r>
        </a:p>
      </dgm:t>
    </dgm:pt>
    <dgm:pt modelId="{BB8A1C2F-4D8F-F94F-8F5A-5029E1D90348}" type="parTrans" cxnId="{077FC857-FD37-BA4A-B9F1-3A3C13F62334}">
      <dgm:prSet/>
      <dgm:spPr/>
      <dgm:t>
        <a:bodyPr/>
        <a:lstStyle/>
        <a:p>
          <a:endParaRPr lang="en-US" sz="2800">
            <a:latin typeface="Futura Medium" panose="020B0602020204020303" pitchFamily="34" charset="-79"/>
            <a:ea typeface="Helvetica Neue" panose="02000503000000020004" pitchFamily="2" charset="0"/>
            <a:cs typeface="Futura Medium" panose="020B0602020204020303" pitchFamily="34" charset="-79"/>
          </a:endParaRPr>
        </a:p>
      </dgm:t>
    </dgm:pt>
    <dgm:pt modelId="{A156098A-00DA-4541-AE45-E9E814DC063D}" type="sibTrans" cxnId="{077FC857-FD37-BA4A-B9F1-3A3C13F62334}">
      <dgm:prSet phldrT="3" phldr="0" custT="1"/>
      <dgm:spPr/>
      <dgm:t>
        <a:bodyPr/>
        <a:lstStyle/>
        <a:p>
          <a:r>
            <a:rPr lang="en-US" sz="4800">
              <a:latin typeface="Futura Medium" panose="020B0602020204020303" pitchFamily="34" charset="-79"/>
              <a:ea typeface="Helvetica Neue" panose="02000503000000020004" pitchFamily="2" charset="0"/>
              <a:cs typeface="Futura Medium" panose="020B0602020204020303" pitchFamily="34" charset="-79"/>
            </a:rPr>
            <a:t>3</a:t>
          </a:r>
        </a:p>
      </dgm:t>
    </dgm:pt>
    <dgm:pt modelId="{3ABBB893-4DD7-4946-B8ED-2764EEB3C464}">
      <dgm:prSet phldrT="[Text]" custT="1"/>
      <dgm:spPr/>
      <dgm:t>
        <a:bodyPr/>
        <a:lstStyle/>
        <a:p>
          <a:r>
            <a:rPr lang="en-US" sz="1600" dirty="0">
              <a:solidFill>
                <a:schemeClr val="bg1"/>
              </a:solidFill>
              <a:latin typeface="Futura Medium" panose="020B0602020204020303" pitchFamily="34" charset="-79"/>
              <a:ea typeface="Helvetica Neue" panose="02000503000000020004" pitchFamily="2" charset="0"/>
              <a:cs typeface="Futura Medium" panose="020B0602020204020303" pitchFamily="34" charset="-79"/>
            </a:rPr>
            <a:t>Fully connected layer</a:t>
          </a:r>
        </a:p>
      </dgm:t>
    </dgm:pt>
    <dgm:pt modelId="{F91C569D-4171-F24E-B5C4-321DB63B98F9}" type="parTrans" cxnId="{B724F3CA-143E-C840-8DF7-68147E267545}">
      <dgm:prSet/>
      <dgm:spPr/>
      <dgm:t>
        <a:bodyPr/>
        <a:lstStyle/>
        <a:p>
          <a:endParaRPr lang="en-US" sz="2800">
            <a:latin typeface="Futura Medium" panose="020B0602020204020303" pitchFamily="34" charset="-79"/>
            <a:ea typeface="Helvetica Neue" panose="02000503000000020004" pitchFamily="2" charset="0"/>
            <a:cs typeface="Futura Medium" panose="020B0602020204020303" pitchFamily="34" charset="-79"/>
          </a:endParaRPr>
        </a:p>
      </dgm:t>
    </dgm:pt>
    <dgm:pt modelId="{34BB0E1B-2F32-EA45-A908-DA0C8463D126}" type="sibTrans" cxnId="{B724F3CA-143E-C840-8DF7-68147E267545}">
      <dgm:prSet/>
      <dgm:spPr/>
      <dgm:t>
        <a:bodyPr/>
        <a:lstStyle/>
        <a:p>
          <a:endParaRPr lang="en-US" sz="2000">
            <a:latin typeface="Futura Medium" panose="020B0602020204020303" pitchFamily="34" charset="-79"/>
            <a:ea typeface="Helvetica Neue" panose="02000503000000020004" pitchFamily="2" charset="0"/>
            <a:cs typeface="Futura Medium" panose="020B0602020204020303" pitchFamily="34" charset="-79"/>
          </a:endParaRPr>
        </a:p>
      </dgm:t>
    </dgm:pt>
    <dgm:pt modelId="{1B9B3768-AB90-9D47-B781-D1A14A4EC6FB}">
      <dgm:prSet phldrT="[Text]" custT="1"/>
      <dgm:spPr>
        <a:solidFill>
          <a:schemeClr val="tx1">
            <a:alpha val="54000"/>
          </a:schemeClr>
        </a:solidFill>
        <a:effectLst>
          <a:glow>
            <a:schemeClr val="accent1">
              <a:alpha val="67000"/>
            </a:schemeClr>
          </a:glow>
        </a:effectLst>
      </dgm:spPr>
      <dgm:t>
        <a:bodyPr/>
        <a:lstStyle/>
        <a:p>
          <a:r>
            <a:rPr lang="en-US" sz="2000" dirty="0">
              <a:solidFill>
                <a:schemeClr val="bg1"/>
              </a:solidFill>
              <a:latin typeface="Futura Medium" panose="020B0602020204020303" pitchFamily="34" charset="-79"/>
              <a:ea typeface="Helvetica Neue" panose="02000503000000020004" pitchFamily="2" charset="0"/>
              <a:cs typeface="Futura Medium" panose="020B0602020204020303" pitchFamily="34" charset="-79"/>
            </a:rPr>
            <a:t>Output</a:t>
          </a:r>
        </a:p>
      </dgm:t>
    </dgm:pt>
    <dgm:pt modelId="{FAA57E06-8584-714B-9672-9B96F7B9A627}" type="parTrans" cxnId="{1FE4CA24-B88B-444A-A2C0-0398A7485977}">
      <dgm:prSet/>
      <dgm:spPr/>
      <dgm:t>
        <a:bodyPr/>
        <a:lstStyle/>
        <a:p>
          <a:endParaRPr lang="en-US" sz="2800">
            <a:latin typeface="Futura Medium" panose="020B0602020204020303" pitchFamily="34" charset="-79"/>
            <a:ea typeface="Helvetica Neue" panose="02000503000000020004" pitchFamily="2" charset="0"/>
            <a:cs typeface="Futura Medium" panose="020B0602020204020303" pitchFamily="34" charset="-79"/>
          </a:endParaRPr>
        </a:p>
      </dgm:t>
    </dgm:pt>
    <dgm:pt modelId="{32ED986E-F83F-6F41-B717-1251FF7F93F5}" type="sibTrans" cxnId="{1FE4CA24-B88B-444A-A2C0-0398A7485977}">
      <dgm:prSet phldrT="4" phldr="0" custT="1"/>
      <dgm:spPr/>
      <dgm:t>
        <a:bodyPr/>
        <a:lstStyle/>
        <a:p>
          <a:r>
            <a:rPr lang="en-US" sz="4800">
              <a:latin typeface="Futura Medium" panose="020B0602020204020303" pitchFamily="34" charset="-79"/>
              <a:ea typeface="Helvetica Neue" panose="02000503000000020004" pitchFamily="2" charset="0"/>
              <a:cs typeface="Futura Medium" panose="020B0602020204020303" pitchFamily="34" charset="-79"/>
            </a:rPr>
            <a:t>4</a:t>
          </a:r>
        </a:p>
      </dgm:t>
    </dgm:pt>
    <dgm:pt modelId="{51BD7079-84D8-EE49-8D1A-48787091593F}">
      <dgm:prSet phldrT="[Text]" custT="1"/>
      <dgm:spPr/>
      <dgm:t>
        <a:bodyPr/>
        <a:lstStyle/>
        <a:p>
          <a:r>
            <a:rPr lang="en-US" sz="1600" dirty="0">
              <a:solidFill>
                <a:schemeClr val="bg1"/>
              </a:solidFill>
              <a:latin typeface="Futura Medium" panose="020B0602020204020303" pitchFamily="34" charset="-79"/>
              <a:ea typeface="Helvetica Neue" panose="02000503000000020004" pitchFamily="2" charset="0"/>
              <a:cs typeface="Futura Medium" panose="020B0602020204020303" pitchFamily="34" charset="-79"/>
            </a:rPr>
            <a:t>A single linear neuron</a:t>
          </a:r>
        </a:p>
      </dgm:t>
    </dgm:pt>
    <dgm:pt modelId="{A573E104-F14F-904F-A88E-9460521B62D6}" type="parTrans" cxnId="{6C654C83-F1A9-6F47-858E-6E6E25C952CB}">
      <dgm:prSet/>
      <dgm:spPr/>
      <dgm:t>
        <a:bodyPr/>
        <a:lstStyle/>
        <a:p>
          <a:endParaRPr lang="en-US" sz="2800">
            <a:latin typeface="Futura Medium" panose="020B0602020204020303" pitchFamily="34" charset="-79"/>
            <a:ea typeface="Helvetica Neue" panose="02000503000000020004" pitchFamily="2" charset="0"/>
            <a:cs typeface="Futura Medium" panose="020B0602020204020303" pitchFamily="34" charset="-79"/>
          </a:endParaRPr>
        </a:p>
      </dgm:t>
    </dgm:pt>
    <dgm:pt modelId="{00142A03-04E9-B046-8D71-F1E9E72B06A4}" type="sibTrans" cxnId="{6C654C83-F1A9-6F47-858E-6E6E25C952CB}">
      <dgm:prSet/>
      <dgm:spPr/>
      <dgm:t>
        <a:bodyPr/>
        <a:lstStyle/>
        <a:p>
          <a:endParaRPr lang="en-US" sz="2000">
            <a:latin typeface="Futura Medium" panose="020B0602020204020303" pitchFamily="34" charset="-79"/>
            <a:ea typeface="Helvetica Neue" panose="02000503000000020004" pitchFamily="2" charset="0"/>
            <a:cs typeface="Futura Medium" panose="020B0602020204020303" pitchFamily="34" charset="-79"/>
          </a:endParaRPr>
        </a:p>
      </dgm:t>
    </dgm:pt>
    <dgm:pt modelId="{5F067430-36D0-0340-B5BF-4294441DE361}">
      <dgm:prSet custT="1"/>
      <dgm:spPr>
        <a:solidFill>
          <a:schemeClr val="tx1">
            <a:alpha val="54000"/>
          </a:schemeClr>
        </a:solidFill>
        <a:effectLst>
          <a:glow>
            <a:schemeClr val="accent1">
              <a:alpha val="67000"/>
            </a:schemeClr>
          </a:glow>
        </a:effectLst>
      </dgm:spPr>
      <dgm:t>
        <a:bodyPr/>
        <a:lstStyle/>
        <a:p>
          <a:r>
            <a:rPr lang="en-US" sz="2000" dirty="0">
              <a:solidFill>
                <a:schemeClr val="bg1"/>
              </a:solidFill>
              <a:latin typeface="Futura Medium" panose="020B0602020204020303" pitchFamily="34" charset="-79"/>
              <a:ea typeface="Helvetica Neue" panose="02000503000000020004" pitchFamily="2" charset="0"/>
              <a:cs typeface="Futura Medium" panose="020B0602020204020303" pitchFamily="34" charset="-79"/>
            </a:rPr>
            <a:t>Convolution </a:t>
          </a:r>
        </a:p>
      </dgm:t>
    </dgm:pt>
    <dgm:pt modelId="{5AB90FD4-EFF0-2D45-B836-1A58FDAC8750}" type="parTrans" cxnId="{CB616D0A-29EF-6944-9F70-9FC2378CFC98}">
      <dgm:prSet/>
      <dgm:spPr/>
      <dgm:t>
        <a:bodyPr/>
        <a:lstStyle/>
        <a:p>
          <a:endParaRPr lang="en-US" sz="2800">
            <a:latin typeface="Futura Medium" panose="020B0602020204020303" pitchFamily="34" charset="-79"/>
            <a:ea typeface="Helvetica Neue" panose="02000503000000020004" pitchFamily="2" charset="0"/>
            <a:cs typeface="Futura Medium" panose="020B0602020204020303" pitchFamily="34" charset="-79"/>
          </a:endParaRPr>
        </a:p>
      </dgm:t>
    </dgm:pt>
    <dgm:pt modelId="{9A67A4C3-9EE5-FE4D-B6D0-4D455384D23D}" type="sibTrans" cxnId="{CB616D0A-29EF-6944-9F70-9FC2378CFC98}">
      <dgm:prSet phldrT="2" phldr="0" custT="1"/>
      <dgm:spPr/>
      <dgm:t>
        <a:bodyPr/>
        <a:lstStyle/>
        <a:p>
          <a:r>
            <a:rPr lang="en-US" sz="4800">
              <a:latin typeface="Futura Medium" panose="020B0602020204020303" pitchFamily="34" charset="-79"/>
              <a:ea typeface="Helvetica Neue" panose="02000503000000020004" pitchFamily="2" charset="0"/>
              <a:cs typeface="Futura Medium" panose="020B0602020204020303" pitchFamily="34" charset="-79"/>
            </a:rPr>
            <a:t>2</a:t>
          </a:r>
        </a:p>
      </dgm:t>
    </dgm:pt>
    <dgm:pt modelId="{D8B718A7-3F79-A946-BFBD-95A6B191F4BA}">
      <dgm:prSet custT="1"/>
      <dgm:spPr/>
      <dgm:t>
        <a:bodyPr/>
        <a:lstStyle/>
        <a:p>
          <a:r>
            <a:rPr lang="en-US" sz="1600">
              <a:solidFill>
                <a:schemeClr val="bg1"/>
              </a:solidFill>
              <a:latin typeface="Futura Medium" panose="020B0602020204020303" pitchFamily="34" charset="-79"/>
              <a:ea typeface="Helvetica Neue" panose="02000503000000020004" pitchFamily="2" charset="0"/>
              <a:cs typeface="Futura Medium" panose="020B0602020204020303" pitchFamily="34" charset="-79"/>
            </a:rPr>
            <a:t>Sliding filters</a:t>
          </a:r>
        </a:p>
      </dgm:t>
    </dgm:pt>
    <dgm:pt modelId="{6C423E7C-2034-CB4D-B659-20B686D1FADD}" type="parTrans" cxnId="{2CAD9EDD-08D5-4A44-B686-0EC9249DB21A}">
      <dgm:prSet/>
      <dgm:spPr/>
      <dgm:t>
        <a:bodyPr/>
        <a:lstStyle/>
        <a:p>
          <a:endParaRPr lang="en-US" sz="2800">
            <a:latin typeface="Futura Medium" panose="020B0602020204020303" pitchFamily="34" charset="-79"/>
            <a:ea typeface="Helvetica Neue" panose="02000503000000020004" pitchFamily="2" charset="0"/>
            <a:cs typeface="Futura Medium" panose="020B0602020204020303" pitchFamily="34" charset="-79"/>
          </a:endParaRPr>
        </a:p>
      </dgm:t>
    </dgm:pt>
    <dgm:pt modelId="{203A3D07-D80A-2E40-A7D4-09A50AA5B3F5}" type="sibTrans" cxnId="{2CAD9EDD-08D5-4A44-B686-0EC9249DB21A}">
      <dgm:prSet/>
      <dgm:spPr/>
      <dgm:t>
        <a:bodyPr/>
        <a:lstStyle/>
        <a:p>
          <a:endParaRPr lang="en-US" sz="2000">
            <a:latin typeface="Futura Medium" panose="020B0602020204020303" pitchFamily="34" charset="-79"/>
            <a:ea typeface="Helvetica Neue" panose="02000503000000020004" pitchFamily="2" charset="0"/>
            <a:cs typeface="Futura Medium" panose="020B0602020204020303" pitchFamily="34" charset="-79"/>
          </a:endParaRPr>
        </a:p>
      </dgm:t>
    </dgm:pt>
    <dgm:pt modelId="{DC34D544-1FF8-A84D-975E-C7EB02CABFB2}">
      <dgm:prSet custT="1"/>
      <dgm:spPr/>
      <dgm:t>
        <a:bodyPr/>
        <a:lstStyle/>
        <a:p>
          <a:r>
            <a:rPr lang="en-US" sz="1600">
              <a:solidFill>
                <a:schemeClr val="bg1"/>
              </a:solidFill>
              <a:latin typeface="Futura Medium" panose="020B0602020204020303" pitchFamily="34" charset="-79"/>
              <a:ea typeface="Helvetica Neue" panose="02000503000000020004" pitchFamily="2" charset="0"/>
              <a:cs typeface="Futura Medium" panose="020B0602020204020303" pitchFamily="34" charset="-79"/>
            </a:rPr>
            <a:t>ReLU</a:t>
          </a:r>
        </a:p>
      </dgm:t>
    </dgm:pt>
    <dgm:pt modelId="{6034C8BF-67FD-024F-A729-22C8B3B555E4}" type="parTrans" cxnId="{00711018-2246-EC41-9E88-94A1187B1D91}">
      <dgm:prSet/>
      <dgm:spPr/>
      <dgm:t>
        <a:bodyPr/>
        <a:lstStyle/>
        <a:p>
          <a:endParaRPr lang="en-US" sz="2800">
            <a:latin typeface="Futura Medium" panose="020B0602020204020303" pitchFamily="34" charset="-79"/>
            <a:ea typeface="Helvetica Neue" panose="02000503000000020004" pitchFamily="2" charset="0"/>
            <a:cs typeface="Futura Medium" panose="020B0602020204020303" pitchFamily="34" charset="-79"/>
          </a:endParaRPr>
        </a:p>
      </dgm:t>
    </dgm:pt>
    <dgm:pt modelId="{01EEA503-AD58-EF40-BCC4-035597889BE3}" type="sibTrans" cxnId="{00711018-2246-EC41-9E88-94A1187B1D91}">
      <dgm:prSet/>
      <dgm:spPr/>
      <dgm:t>
        <a:bodyPr/>
        <a:lstStyle/>
        <a:p>
          <a:endParaRPr lang="en-US" sz="2000">
            <a:latin typeface="Futura Medium" panose="020B0602020204020303" pitchFamily="34" charset="-79"/>
            <a:ea typeface="Helvetica Neue" panose="02000503000000020004" pitchFamily="2" charset="0"/>
            <a:cs typeface="Futura Medium" panose="020B0602020204020303" pitchFamily="34" charset="-79"/>
          </a:endParaRPr>
        </a:p>
      </dgm:t>
    </dgm:pt>
    <dgm:pt modelId="{E37695F6-EEF6-AC42-995E-2F24D4E1A19D}">
      <dgm:prSet custT="1"/>
      <dgm:spPr/>
      <dgm:t>
        <a:bodyPr/>
        <a:lstStyle/>
        <a:p>
          <a:r>
            <a:rPr lang="en-US" sz="1600" dirty="0">
              <a:solidFill>
                <a:schemeClr val="bg1"/>
              </a:solidFill>
              <a:latin typeface="Futura Medium" panose="020B0602020204020303" pitchFamily="34" charset="-79"/>
              <a:ea typeface="Helvetica Neue" panose="02000503000000020004" pitchFamily="2" charset="0"/>
              <a:cs typeface="Futura Medium" panose="020B0602020204020303" pitchFamily="34" charset="-79"/>
            </a:rPr>
            <a:t>Max pooling</a:t>
          </a:r>
        </a:p>
      </dgm:t>
    </dgm:pt>
    <dgm:pt modelId="{92090BE5-EA70-1E40-81AD-88B06F809B59}" type="parTrans" cxnId="{BC0E87FD-C19D-564B-8010-A7B9330B16F1}">
      <dgm:prSet/>
      <dgm:spPr/>
      <dgm:t>
        <a:bodyPr/>
        <a:lstStyle/>
        <a:p>
          <a:endParaRPr lang="en-US" sz="2800">
            <a:latin typeface="Futura Medium" panose="020B0602020204020303" pitchFamily="34" charset="-79"/>
            <a:ea typeface="Helvetica Neue" panose="02000503000000020004" pitchFamily="2" charset="0"/>
            <a:cs typeface="Futura Medium" panose="020B0602020204020303" pitchFamily="34" charset="-79"/>
          </a:endParaRPr>
        </a:p>
      </dgm:t>
    </dgm:pt>
    <dgm:pt modelId="{0175AFFC-AFA7-FC4E-9315-98C4CD4E14EC}" type="sibTrans" cxnId="{BC0E87FD-C19D-564B-8010-A7B9330B16F1}">
      <dgm:prSet/>
      <dgm:spPr/>
      <dgm:t>
        <a:bodyPr/>
        <a:lstStyle/>
        <a:p>
          <a:endParaRPr lang="en-US" sz="2000">
            <a:latin typeface="Futura Medium" panose="020B0602020204020303" pitchFamily="34" charset="-79"/>
            <a:ea typeface="Helvetica Neue" panose="02000503000000020004" pitchFamily="2" charset="0"/>
            <a:cs typeface="Futura Medium" panose="020B0602020204020303" pitchFamily="34" charset="-79"/>
          </a:endParaRPr>
        </a:p>
      </dgm:t>
    </dgm:pt>
    <dgm:pt modelId="{0888C67E-B123-DA42-9546-BC4512DA7E8E}">
      <dgm:prSet phldrT="[Text]" custT="1"/>
      <dgm:spPr/>
      <dgm:t>
        <a:bodyPr/>
        <a:lstStyle/>
        <a:p>
          <a:r>
            <a:rPr lang="en-US" sz="1600" dirty="0" err="1">
              <a:solidFill>
                <a:schemeClr val="bg1"/>
              </a:solidFill>
              <a:latin typeface="Futura Medium" panose="020B0602020204020303" pitchFamily="34" charset="-79"/>
              <a:ea typeface="Helvetica Neue" panose="02000503000000020004" pitchFamily="2" charset="0"/>
              <a:cs typeface="Futura Medium" panose="020B0602020204020303" pitchFamily="34" charset="-79"/>
            </a:rPr>
            <a:t>ReLU</a:t>
          </a:r>
          <a:endParaRPr lang="en-US" sz="1600" dirty="0">
            <a:solidFill>
              <a:schemeClr val="bg1"/>
            </a:solidFill>
            <a:latin typeface="Futura Medium" panose="020B0602020204020303" pitchFamily="34" charset="-79"/>
            <a:ea typeface="Helvetica Neue" panose="02000503000000020004" pitchFamily="2" charset="0"/>
            <a:cs typeface="Futura Medium" panose="020B0602020204020303" pitchFamily="34" charset="-79"/>
          </a:endParaRPr>
        </a:p>
      </dgm:t>
    </dgm:pt>
    <dgm:pt modelId="{E0077620-3553-BD42-9036-72867961502D}" type="parTrans" cxnId="{573A39FB-6B2C-024B-80FA-117F6054EBEC}">
      <dgm:prSet/>
      <dgm:spPr/>
      <dgm:t>
        <a:bodyPr/>
        <a:lstStyle/>
        <a:p>
          <a:endParaRPr lang="en-US" sz="2800">
            <a:latin typeface="Futura Medium" panose="020B0602020204020303" pitchFamily="34" charset="-79"/>
            <a:ea typeface="Helvetica Neue" panose="02000503000000020004" pitchFamily="2" charset="0"/>
            <a:cs typeface="Futura Medium" panose="020B0602020204020303" pitchFamily="34" charset="-79"/>
          </a:endParaRPr>
        </a:p>
      </dgm:t>
    </dgm:pt>
    <dgm:pt modelId="{C9B8C2AF-F723-6146-AF22-04EBC09F6755}" type="sibTrans" cxnId="{573A39FB-6B2C-024B-80FA-117F6054EBEC}">
      <dgm:prSet/>
      <dgm:spPr/>
      <dgm:t>
        <a:bodyPr/>
        <a:lstStyle/>
        <a:p>
          <a:endParaRPr lang="en-US" sz="2000">
            <a:latin typeface="Futura Medium" panose="020B0602020204020303" pitchFamily="34" charset="-79"/>
            <a:ea typeface="Helvetica Neue" panose="02000503000000020004" pitchFamily="2" charset="0"/>
            <a:cs typeface="Futura Medium" panose="020B0602020204020303" pitchFamily="34" charset="-79"/>
          </a:endParaRPr>
        </a:p>
      </dgm:t>
    </dgm:pt>
    <dgm:pt modelId="{752EA29C-F253-F34E-93A2-8C46065B3103}">
      <dgm:prSet phldrT="[Text]" custT="1"/>
      <dgm:spPr/>
      <dgm:t>
        <a:bodyPr/>
        <a:lstStyle/>
        <a:p>
          <a:r>
            <a:rPr lang="en-US" sz="1600" dirty="0">
              <a:solidFill>
                <a:schemeClr val="bg1"/>
              </a:solidFill>
              <a:latin typeface="Futura Medium" panose="020B0602020204020303" pitchFamily="34" charset="-79"/>
              <a:ea typeface="Helvetica Neue" panose="02000503000000020004" pitchFamily="2" charset="0"/>
              <a:cs typeface="Futura Medium" panose="020B0602020204020303" pitchFamily="34" charset="-79"/>
            </a:rPr>
            <a:t>Dropout</a:t>
          </a:r>
        </a:p>
      </dgm:t>
    </dgm:pt>
    <dgm:pt modelId="{4D7EA587-AE98-A442-899E-1E208A552888}" type="parTrans" cxnId="{2AFEF602-57C6-4149-AFEE-0D0904CB9A19}">
      <dgm:prSet/>
      <dgm:spPr/>
      <dgm:t>
        <a:bodyPr/>
        <a:lstStyle/>
        <a:p>
          <a:endParaRPr lang="en-US" sz="2800">
            <a:latin typeface="Futura Medium" panose="020B0602020204020303" pitchFamily="34" charset="-79"/>
            <a:ea typeface="Helvetica Neue" panose="02000503000000020004" pitchFamily="2" charset="0"/>
            <a:cs typeface="Futura Medium" panose="020B0602020204020303" pitchFamily="34" charset="-79"/>
          </a:endParaRPr>
        </a:p>
      </dgm:t>
    </dgm:pt>
    <dgm:pt modelId="{CDEA4492-D3F4-CC42-AE05-44A8987E46B1}" type="sibTrans" cxnId="{2AFEF602-57C6-4149-AFEE-0D0904CB9A19}">
      <dgm:prSet/>
      <dgm:spPr/>
      <dgm:t>
        <a:bodyPr/>
        <a:lstStyle/>
        <a:p>
          <a:endParaRPr lang="en-US" sz="2000">
            <a:latin typeface="Futura Medium" panose="020B0602020204020303" pitchFamily="34" charset="-79"/>
            <a:ea typeface="Helvetica Neue" panose="02000503000000020004" pitchFamily="2" charset="0"/>
            <a:cs typeface="Futura Medium" panose="020B0602020204020303" pitchFamily="34" charset="-79"/>
          </a:endParaRPr>
        </a:p>
      </dgm:t>
    </dgm:pt>
    <dgm:pt modelId="{3F490260-749F-6E4E-B2EF-626D36EAA8B1}">
      <dgm:prSet phldrT="[Text]" custT="1"/>
      <dgm:spPr/>
      <dgm:t>
        <a:bodyPr/>
        <a:lstStyle/>
        <a:p>
          <a:r>
            <a:rPr lang="en-US" sz="1600" dirty="0">
              <a:solidFill>
                <a:schemeClr val="bg1"/>
              </a:solidFill>
              <a:latin typeface="Futura Medium" panose="020B0602020204020303" pitchFamily="34" charset="-79"/>
              <a:ea typeface="Helvetica Neue" panose="02000503000000020004" pitchFamily="2" charset="0"/>
              <a:cs typeface="Futura Medium" panose="020B0602020204020303" pitchFamily="34" charset="-79"/>
            </a:rPr>
            <a:t>Resulting value of age prediction</a:t>
          </a:r>
        </a:p>
      </dgm:t>
    </dgm:pt>
    <dgm:pt modelId="{305F0367-C997-4F4F-8D2A-83FE21DD11F0}" type="parTrans" cxnId="{F189F950-4F9F-1742-88A1-775666650B33}">
      <dgm:prSet/>
      <dgm:spPr/>
      <dgm:t>
        <a:bodyPr/>
        <a:lstStyle/>
        <a:p>
          <a:endParaRPr lang="en-US" sz="2800">
            <a:latin typeface="Futura Medium" panose="020B0602020204020303" pitchFamily="34" charset="-79"/>
            <a:ea typeface="Helvetica Neue" panose="02000503000000020004" pitchFamily="2" charset="0"/>
            <a:cs typeface="Futura Medium" panose="020B0602020204020303" pitchFamily="34" charset="-79"/>
          </a:endParaRPr>
        </a:p>
      </dgm:t>
    </dgm:pt>
    <dgm:pt modelId="{9358FE6F-E865-BE40-ADB6-AAE6CE292C6C}" type="sibTrans" cxnId="{F189F950-4F9F-1742-88A1-775666650B33}">
      <dgm:prSet/>
      <dgm:spPr/>
      <dgm:t>
        <a:bodyPr/>
        <a:lstStyle/>
        <a:p>
          <a:endParaRPr lang="en-US" sz="2000">
            <a:latin typeface="Futura Medium" panose="020B0602020204020303" pitchFamily="34" charset="-79"/>
            <a:ea typeface="Helvetica Neue" panose="02000503000000020004" pitchFamily="2" charset="0"/>
            <a:cs typeface="Futura Medium" panose="020B0602020204020303" pitchFamily="34" charset="-79"/>
          </a:endParaRPr>
        </a:p>
      </dgm:t>
    </dgm:pt>
    <dgm:pt modelId="{CD75128D-FC18-544B-A9AD-A9893BAD3CEA}" type="pres">
      <dgm:prSet presAssocID="{DE7EC18A-9972-8747-872C-D65B742C9E4C}" presName="Name0" presStyleCnt="0">
        <dgm:presLayoutVars>
          <dgm:animLvl val="lvl"/>
          <dgm:resizeHandles val="exact"/>
        </dgm:presLayoutVars>
      </dgm:prSet>
      <dgm:spPr/>
    </dgm:pt>
    <dgm:pt modelId="{1EFB18C9-232B-254C-BB6D-B6D2F019AECA}" type="pres">
      <dgm:prSet presAssocID="{8E6215EE-E4B8-0F43-85E7-E19CF4528D56}" presName="compositeNode" presStyleCnt="0">
        <dgm:presLayoutVars>
          <dgm:bulletEnabled val="1"/>
        </dgm:presLayoutVars>
      </dgm:prSet>
      <dgm:spPr/>
    </dgm:pt>
    <dgm:pt modelId="{52581A9C-E133-FB49-BCD7-2454591375A1}" type="pres">
      <dgm:prSet presAssocID="{8E6215EE-E4B8-0F43-85E7-E19CF4528D56}" presName="bgRect" presStyleLbl="bgAccFollowNode1" presStyleIdx="0" presStyleCnt="4"/>
      <dgm:spPr/>
    </dgm:pt>
    <dgm:pt modelId="{ADD3707E-0603-F445-9D4C-010AB183E0E6}" type="pres">
      <dgm:prSet presAssocID="{CB81CB88-B045-A849-8D3E-910194535051}" presName="sibTransNodeCircle" presStyleLbl="alignNode1" presStyleIdx="0" presStyleCnt="8">
        <dgm:presLayoutVars>
          <dgm:chMax val="0"/>
          <dgm:bulletEnabled/>
        </dgm:presLayoutVars>
      </dgm:prSet>
      <dgm:spPr/>
    </dgm:pt>
    <dgm:pt modelId="{FF9283DA-03D8-F342-87D0-A01E22FEFFAB}" type="pres">
      <dgm:prSet presAssocID="{8E6215EE-E4B8-0F43-85E7-E19CF4528D56}" presName="bottomLine" presStyleLbl="alignNode1" presStyleIdx="1" presStyleCnt="8">
        <dgm:presLayoutVars/>
      </dgm:prSet>
      <dgm:spPr/>
    </dgm:pt>
    <dgm:pt modelId="{92BDC385-35D4-9442-9A75-1AEE50CC4261}" type="pres">
      <dgm:prSet presAssocID="{8E6215EE-E4B8-0F43-85E7-E19CF4528D56}" presName="nodeText" presStyleLbl="bgAccFollowNode1" presStyleIdx="0" presStyleCnt="4">
        <dgm:presLayoutVars>
          <dgm:bulletEnabled val="1"/>
        </dgm:presLayoutVars>
      </dgm:prSet>
      <dgm:spPr/>
    </dgm:pt>
    <dgm:pt modelId="{CAE7D7F8-C9C1-424F-836C-F7FFA05E035D}" type="pres">
      <dgm:prSet presAssocID="{CB81CB88-B045-A849-8D3E-910194535051}" presName="sibTrans" presStyleCnt="0"/>
      <dgm:spPr/>
    </dgm:pt>
    <dgm:pt modelId="{4B553D78-B950-974E-8506-002DAA531F2C}" type="pres">
      <dgm:prSet presAssocID="{5F067430-36D0-0340-B5BF-4294441DE361}" presName="compositeNode" presStyleCnt="0">
        <dgm:presLayoutVars>
          <dgm:bulletEnabled val="1"/>
        </dgm:presLayoutVars>
      </dgm:prSet>
      <dgm:spPr/>
    </dgm:pt>
    <dgm:pt modelId="{802C6C2B-9884-4745-AA8E-DAE6E4E11D09}" type="pres">
      <dgm:prSet presAssocID="{5F067430-36D0-0340-B5BF-4294441DE361}" presName="bgRect" presStyleLbl="bgAccFollowNode1" presStyleIdx="1" presStyleCnt="4"/>
      <dgm:spPr/>
    </dgm:pt>
    <dgm:pt modelId="{50C6B2A7-104D-6142-82E7-5D5178DFCE98}" type="pres">
      <dgm:prSet presAssocID="{9A67A4C3-9EE5-FE4D-B6D0-4D455384D23D}" presName="sibTransNodeCircle" presStyleLbl="alignNode1" presStyleIdx="2" presStyleCnt="8">
        <dgm:presLayoutVars>
          <dgm:chMax val="0"/>
          <dgm:bulletEnabled/>
        </dgm:presLayoutVars>
      </dgm:prSet>
      <dgm:spPr/>
    </dgm:pt>
    <dgm:pt modelId="{D5D6425D-9E75-7641-9012-C7712A040A90}" type="pres">
      <dgm:prSet presAssocID="{5F067430-36D0-0340-B5BF-4294441DE361}" presName="bottomLine" presStyleLbl="alignNode1" presStyleIdx="3" presStyleCnt="8">
        <dgm:presLayoutVars/>
      </dgm:prSet>
      <dgm:spPr/>
    </dgm:pt>
    <dgm:pt modelId="{64CCBF9F-257A-0F42-AB7B-88ABD4DEC662}" type="pres">
      <dgm:prSet presAssocID="{5F067430-36D0-0340-B5BF-4294441DE361}" presName="nodeText" presStyleLbl="bgAccFollowNode1" presStyleIdx="1" presStyleCnt="4">
        <dgm:presLayoutVars>
          <dgm:bulletEnabled val="1"/>
        </dgm:presLayoutVars>
      </dgm:prSet>
      <dgm:spPr/>
    </dgm:pt>
    <dgm:pt modelId="{E18D8BAA-F581-3F45-B6B6-C5CC2A9195D3}" type="pres">
      <dgm:prSet presAssocID="{9A67A4C3-9EE5-FE4D-B6D0-4D455384D23D}" presName="sibTrans" presStyleCnt="0"/>
      <dgm:spPr/>
    </dgm:pt>
    <dgm:pt modelId="{8488563A-629A-E246-B68B-6FD1423E9F69}" type="pres">
      <dgm:prSet presAssocID="{953C0211-8825-274F-AACC-B9312E22F6D6}" presName="compositeNode" presStyleCnt="0">
        <dgm:presLayoutVars>
          <dgm:bulletEnabled val="1"/>
        </dgm:presLayoutVars>
      </dgm:prSet>
      <dgm:spPr/>
    </dgm:pt>
    <dgm:pt modelId="{CAA044FA-1A93-A846-925F-22142D41068F}" type="pres">
      <dgm:prSet presAssocID="{953C0211-8825-274F-AACC-B9312E22F6D6}" presName="bgRect" presStyleLbl="bgAccFollowNode1" presStyleIdx="2" presStyleCnt="4"/>
      <dgm:spPr/>
    </dgm:pt>
    <dgm:pt modelId="{C4E4D621-F83F-5E43-A3F1-E5359027DEF8}" type="pres">
      <dgm:prSet presAssocID="{A156098A-00DA-4541-AE45-E9E814DC063D}" presName="sibTransNodeCircle" presStyleLbl="alignNode1" presStyleIdx="4" presStyleCnt="8">
        <dgm:presLayoutVars>
          <dgm:chMax val="0"/>
          <dgm:bulletEnabled/>
        </dgm:presLayoutVars>
      </dgm:prSet>
      <dgm:spPr/>
    </dgm:pt>
    <dgm:pt modelId="{F8C55C03-2FF7-0C4C-B431-89E66A088A21}" type="pres">
      <dgm:prSet presAssocID="{953C0211-8825-274F-AACC-B9312E22F6D6}" presName="bottomLine" presStyleLbl="alignNode1" presStyleIdx="5" presStyleCnt="8">
        <dgm:presLayoutVars/>
      </dgm:prSet>
      <dgm:spPr/>
    </dgm:pt>
    <dgm:pt modelId="{826BB9D4-C5D9-2343-8087-532EB8501F74}" type="pres">
      <dgm:prSet presAssocID="{953C0211-8825-274F-AACC-B9312E22F6D6}" presName="nodeText" presStyleLbl="bgAccFollowNode1" presStyleIdx="2" presStyleCnt="4">
        <dgm:presLayoutVars>
          <dgm:bulletEnabled val="1"/>
        </dgm:presLayoutVars>
      </dgm:prSet>
      <dgm:spPr/>
    </dgm:pt>
    <dgm:pt modelId="{DB142FC9-F461-8B4E-B25B-DE27E7F00595}" type="pres">
      <dgm:prSet presAssocID="{A156098A-00DA-4541-AE45-E9E814DC063D}" presName="sibTrans" presStyleCnt="0"/>
      <dgm:spPr/>
    </dgm:pt>
    <dgm:pt modelId="{F9BE3DCC-54F3-734C-9578-00B66DF9951D}" type="pres">
      <dgm:prSet presAssocID="{1B9B3768-AB90-9D47-B781-D1A14A4EC6FB}" presName="compositeNode" presStyleCnt="0">
        <dgm:presLayoutVars>
          <dgm:bulletEnabled val="1"/>
        </dgm:presLayoutVars>
      </dgm:prSet>
      <dgm:spPr/>
    </dgm:pt>
    <dgm:pt modelId="{C30F08DA-4B7E-7F4F-B431-1C10AA6B00C9}" type="pres">
      <dgm:prSet presAssocID="{1B9B3768-AB90-9D47-B781-D1A14A4EC6FB}" presName="bgRect" presStyleLbl="bgAccFollowNode1" presStyleIdx="3" presStyleCnt="4"/>
      <dgm:spPr/>
    </dgm:pt>
    <dgm:pt modelId="{7BECE00E-2CC8-AF4F-877E-3C3B879498D6}" type="pres">
      <dgm:prSet presAssocID="{32ED986E-F83F-6F41-B717-1251FF7F93F5}" presName="sibTransNodeCircle" presStyleLbl="alignNode1" presStyleIdx="6" presStyleCnt="8">
        <dgm:presLayoutVars>
          <dgm:chMax val="0"/>
          <dgm:bulletEnabled/>
        </dgm:presLayoutVars>
      </dgm:prSet>
      <dgm:spPr/>
    </dgm:pt>
    <dgm:pt modelId="{76DF8982-2C61-0045-994F-0A4360D108B3}" type="pres">
      <dgm:prSet presAssocID="{1B9B3768-AB90-9D47-B781-D1A14A4EC6FB}" presName="bottomLine" presStyleLbl="alignNode1" presStyleIdx="7" presStyleCnt="8">
        <dgm:presLayoutVars/>
      </dgm:prSet>
      <dgm:spPr/>
    </dgm:pt>
    <dgm:pt modelId="{1DA23441-4656-004D-A530-6AE80ABF039B}" type="pres">
      <dgm:prSet presAssocID="{1B9B3768-AB90-9D47-B781-D1A14A4EC6FB}" presName="nodeText" presStyleLbl="bgAccFollowNode1" presStyleIdx="3" presStyleCnt="4">
        <dgm:presLayoutVars>
          <dgm:bulletEnabled val="1"/>
        </dgm:presLayoutVars>
      </dgm:prSet>
      <dgm:spPr/>
    </dgm:pt>
  </dgm:ptLst>
  <dgm:cxnLst>
    <dgm:cxn modelId="{2AFEF602-57C6-4149-AFEE-0D0904CB9A19}" srcId="{953C0211-8825-274F-AACC-B9312E22F6D6}" destId="{752EA29C-F253-F34E-93A2-8C46065B3103}" srcOrd="2" destOrd="0" parTransId="{4D7EA587-AE98-A442-899E-1E208A552888}" sibTransId="{CDEA4492-D3F4-CC42-AE05-44A8987E46B1}"/>
    <dgm:cxn modelId="{CB616D0A-29EF-6944-9F70-9FC2378CFC98}" srcId="{DE7EC18A-9972-8747-872C-D65B742C9E4C}" destId="{5F067430-36D0-0340-B5BF-4294441DE361}" srcOrd="1" destOrd="0" parTransId="{5AB90FD4-EFF0-2D45-B836-1A58FDAC8750}" sibTransId="{9A67A4C3-9EE5-FE4D-B6D0-4D455384D23D}"/>
    <dgm:cxn modelId="{00711018-2246-EC41-9E88-94A1187B1D91}" srcId="{5F067430-36D0-0340-B5BF-4294441DE361}" destId="{DC34D544-1FF8-A84D-975E-C7EB02CABFB2}" srcOrd="1" destOrd="0" parTransId="{6034C8BF-67FD-024F-A729-22C8B3B555E4}" sibTransId="{01EEA503-AD58-EF40-BCC4-035597889BE3}"/>
    <dgm:cxn modelId="{0CD6231A-C974-3343-BDD2-F92012BA54C0}" type="presOf" srcId="{0888C67E-B123-DA42-9546-BC4512DA7E8E}" destId="{826BB9D4-C5D9-2343-8087-532EB8501F74}" srcOrd="0" destOrd="2" presId="urn:microsoft.com/office/officeart/2016/7/layout/BasicLinearProcessNumbered"/>
    <dgm:cxn modelId="{1FE4CA24-B88B-444A-A2C0-0398A7485977}" srcId="{DE7EC18A-9972-8747-872C-D65B742C9E4C}" destId="{1B9B3768-AB90-9D47-B781-D1A14A4EC6FB}" srcOrd="3" destOrd="0" parTransId="{FAA57E06-8584-714B-9672-9B96F7B9A627}" sibTransId="{32ED986E-F83F-6F41-B717-1251FF7F93F5}"/>
    <dgm:cxn modelId="{AA9ECF2D-4ED1-104C-B4CA-7CCA44F0651B}" type="presOf" srcId="{953C0211-8825-274F-AACC-B9312E22F6D6}" destId="{826BB9D4-C5D9-2343-8087-532EB8501F74}" srcOrd="1" destOrd="0" presId="urn:microsoft.com/office/officeart/2016/7/layout/BasicLinearProcessNumbered"/>
    <dgm:cxn modelId="{F7CE9039-3E80-964C-AD80-B9AF207B5D9E}" type="presOf" srcId="{CB81CB88-B045-A849-8D3E-910194535051}" destId="{ADD3707E-0603-F445-9D4C-010AB183E0E6}" srcOrd="0" destOrd="0" presId="urn:microsoft.com/office/officeart/2016/7/layout/BasicLinearProcessNumbered"/>
    <dgm:cxn modelId="{E75DDE41-9EFE-F14D-A131-D4A095D3F363}" srcId="{DE7EC18A-9972-8747-872C-D65B742C9E4C}" destId="{8E6215EE-E4B8-0F43-85E7-E19CF4528D56}" srcOrd="0" destOrd="0" parTransId="{54EAF118-356B-5343-9698-144E274E4C8F}" sibTransId="{CB81CB88-B045-A849-8D3E-910194535051}"/>
    <dgm:cxn modelId="{F21A4348-CBD1-ED47-9F8A-D388DDD7323C}" type="presOf" srcId="{5F067430-36D0-0340-B5BF-4294441DE361}" destId="{802C6C2B-9884-4745-AA8E-DAE6E4E11D09}" srcOrd="0" destOrd="0" presId="urn:microsoft.com/office/officeart/2016/7/layout/BasicLinearProcessNumbered"/>
    <dgm:cxn modelId="{F189F950-4F9F-1742-88A1-775666650B33}" srcId="{1B9B3768-AB90-9D47-B781-D1A14A4EC6FB}" destId="{3F490260-749F-6E4E-B2EF-626D36EAA8B1}" srcOrd="1" destOrd="0" parTransId="{305F0367-C997-4F4F-8D2A-83FE21DD11F0}" sibTransId="{9358FE6F-E865-BE40-ADB6-AAE6CE292C6C}"/>
    <dgm:cxn modelId="{93754F54-C2A8-8F4F-AD88-61B4C0CEA8AA}" type="presOf" srcId="{242299A3-0AA6-854D-B63F-BF698059922B}" destId="{92BDC385-35D4-9442-9A75-1AEE50CC4261}" srcOrd="0" destOrd="1" presId="urn:microsoft.com/office/officeart/2016/7/layout/BasicLinearProcessNumbered"/>
    <dgm:cxn modelId="{4B4F5057-9894-E047-A09B-328FE575572E}" type="presOf" srcId="{DE7EC18A-9972-8747-872C-D65B742C9E4C}" destId="{CD75128D-FC18-544B-A9AD-A9893BAD3CEA}" srcOrd="0" destOrd="0" presId="urn:microsoft.com/office/officeart/2016/7/layout/BasicLinearProcessNumbered"/>
    <dgm:cxn modelId="{077FC857-FD37-BA4A-B9F1-3A3C13F62334}" srcId="{DE7EC18A-9972-8747-872C-D65B742C9E4C}" destId="{953C0211-8825-274F-AACC-B9312E22F6D6}" srcOrd="2" destOrd="0" parTransId="{BB8A1C2F-4D8F-F94F-8F5A-5029E1D90348}" sibTransId="{A156098A-00DA-4541-AE45-E9E814DC063D}"/>
    <dgm:cxn modelId="{BA73305A-9784-E74D-8D12-65507D125F02}" srcId="{8E6215EE-E4B8-0F43-85E7-E19CF4528D56}" destId="{242299A3-0AA6-854D-B63F-BF698059922B}" srcOrd="0" destOrd="0" parTransId="{5A722956-A421-BA49-9851-06D7417579C2}" sibTransId="{CFAD369D-569B-0F47-B31F-B266A6616887}"/>
    <dgm:cxn modelId="{80CC6462-8C06-0A41-9CBC-A69D075ACEA1}" type="presOf" srcId="{8E6215EE-E4B8-0F43-85E7-E19CF4528D56}" destId="{52581A9C-E133-FB49-BCD7-2454591375A1}" srcOrd="0" destOrd="0" presId="urn:microsoft.com/office/officeart/2016/7/layout/BasicLinearProcessNumbered"/>
    <dgm:cxn modelId="{E2F18272-4233-5744-A3FD-58145F168716}" type="presOf" srcId="{3F490260-749F-6E4E-B2EF-626D36EAA8B1}" destId="{1DA23441-4656-004D-A530-6AE80ABF039B}" srcOrd="0" destOrd="2" presId="urn:microsoft.com/office/officeart/2016/7/layout/BasicLinearProcessNumbered"/>
    <dgm:cxn modelId="{6C654C83-F1A9-6F47-858E-6E6E25C952CB}" srcId="{1B9B3768-AB90-9D47-B781-D1A14A4EC6FB}" destId="{51BD7079-84D8-EE49-8D1A-48787091593F}" srcOrd="0" destOrd="0" parTransId="{A573E104-F14F-904F-A88E-9460521B62D6}" sibTransId="{00142A03-04E9-B046-8D71-F1E9E72B06A4}"/>
    <dgm:cxn modelId="{BE092D84-7348-DF4C-8885-8BBFC17EC5CD}" type="presOf" srcId="{A156098A-00DA-4541-AE45-E9E814DC063D}" destId="{C4E4D621-F83F-5E43-A3F1-E5359027DEF8}" srcOrd="0" destOrd="0" presId="urn:microsoft.com/office/officeart/2016/7/layout/BasicLinearProcessNumbered"/>
    <dgm:cxn modelId="{9ACB2E99-CB82-804F-B7A1-9BB2E900187A}" type="presOf" srcId="{1B9B3768-AB90-9D47-B781-D1A14A4EC6FB}" destId="{C30F08DA-4B7E-7F4F-B431-1C10AA6B00C9}" srcOrd="0" destOrd="0" presId="urn:microsoft.com/office/officeart/2016/7/layout/BasicLinearProcessNumbered"/>
    <dgm:cxn modelId="{3AB9449B-C85A-C148-BAC6-2D506E68C7E7}" type="presOf" srcId="{953C0211-8825-274F-AACC-B9312E22F6D6}" destId="{CAA044FA-1A93-A846-925F-22142D41068F}" srcOrd="0" destOrd="0" presId="urn:microsoft.com/office/officeart/2016/7/layout/BasicLinearProcessNumbered"/>
    <dgm:cxn modelId="{6D98B9AC-EB3F-2A4C-82D0-D41071DCA227}" type="presOf" srcId="{9A67A4C3-9EE5-FE4D-B6D0-4D455384D23D}" destId="{50C6B2A7-104D-6142-82E7-5D5178DFCE98}" srcOrd="0" destOrd="0" presId="urn:microsoft.com/office/officeart/2016/7/layout/BasicLinearProcessNumbered"/>
    <dgm:cxn modelId="{653CF1C0-17DC-D042-887D-1BBA6B71DE6E}" type="presOf" srcId="{D8B718A7-3F79-A946-BFBD-95A6B191F4BA}" destId="{64CCBF9F-257A-0F42-AB7B-88ABD4DEC662}" srcOrd="0" destOrd="1" presId="urn:microsoft.com/office/officeart/2016/7/layout/BasicLinearProcessNumbered"/>
    <dgm:cxn modelId="{FBCBEBC3-3ED3-734A-AD16-4A685A3407BA}" type="presOf" srcId="{1B9B3768-AB90-9D47-B781-D1A14A4EC6FB}" destId="{1DA23441-4656-004D-A530-6AE80ABF039B}" srcOrd="1" destOrd="0" presId="urn:microsoft.com/office/officeart/2016/7/layout/BasicLinearProcessNumbered"/>
    <dgm:cxn modelId="{B724F3CA-143E-C840-8DF7-68147E267545}" srcId="{953C0211-8825-274F-AACC-B9312E22F6D6}" destId="{3ABBB893-4DD7-4946-B8ED-2764EEB3C464}" srcOrd="0" destOrd="0" parTransId="{F91C569D-4171-F24E-B5C4-321DB63B98F9}" sibTransId="{34BB0E1B-2F32-EA45-A908-DA0C8463D126}"/>
    <dgm:cxn modelId="{B2ED96CD-A6B2-0748-B245-B6AAA63F4970}" type="presOf" srcId="{5F067430-36D0-0340-B5BF-4294441DE361}" destId="{64CCBF9F-257A-0F42-AB7B-88ABD4DEC662}" srcOrd="1" destOrd="0" presId="urn:microsoft.com/office/officeart/2016/7/layout/BasicLinearProcessNumbered"/>
    <dgm:cxn modelId="{1225ADD0-52B1-AE49-B30E-AD9A50FBC570}" type="presOf" srcId="{8E6215EE-E4B8-0F43-85E7-E19CF4528D56}" destId="{92BDC385-35D4-9442-9A75-1AEE50CC4261}" srcOrd="1" destOrd="0" presId="urn:microsoft.com/office/officeart/2016/7/layout/BasicLinearProcessNumbered"/>
    <dgm:cxn modelId="{44270FD4-DBA1-A248-B35D-67F87B555B14}" type="presOf" srcId="{51BD7079-84D8-EE49-8D1A-48787091593F}" destId="{1DA23441-4656-004D-A530-6AE80ABF039B}" srcOrd="0" destOrd="1" presId="urn:microsoft.com/office/officeart/2016/7/layout/BasicLinearProcessNumbered"/>
    <dgm:cxn modelId="{8B8C93D9-026D-0C48-865A-E454E3E671C8}" type="presOf" srcId="{3ABBB893-4DD7-4946-B8ED-2764EEB3C464}" destId="{826BB9D4-C5D9-2343-8087-532EB8501F74}" srcOrd="0" destOrd="1" presId="urn:microsoft.com/office/officeart/2016/7/layout/BasicLinearProcessNumbered"/>
    <dgm:cxn modelId="{61F60DDC-E28F-4043-9CEF-9C4194AD2A27}" type="presOf" srcId="{DC34D544-1FF8-A84D-975E-C7EB02CABFB2}" destId="{64CCBF9F-257A-0F42-AB7B-88ABD4DEC662}" srcOrd="0" destOrd="2" presId="urn:microsoft.com/office/officeart/2016/7/layout/BasicLinearProcessNumbered"/>
    <dgm:cxn modelId="{2CAD9EDD-08D5-4A44-B686-0EC9249DB21A}" srcId="{5F067430-36D0-0340-B5BF-4294441DE361}" destId="{D8B718A7-3F79-A946-BFBD-95A6B191F4BA}" srcOrd="0" destOrd="0" parTransId="{6C423E7C-2034-CB4D-B659-20B686D1FADD}" sibTransId="{203A3D07-D80A-2E40-A7D4-09A50AA5B3F5}"/>
    <dgm:cxn modelId="{133A76E2-282D-5544-86BC-15582AC3B83F}" type="presOf" srcId="{752EA29C-F253-F34E-93A2-8C46065B3103}" destId="{826BB9D4-C5D9-2343-8087-532EB8501F74}" srcOrd="0" destOrd="3" presId="urn:microsoft.com/office/officeart/2016/7/layout/BasicLinearProcessNumbered"/>
    <dgm:cxn modelId="{36184FEA-37DC-1846-A443-FE43646D08E7}" type="presOf" srcId="{32ED986E-F83F-6F41-B717-1251FF7F93F5}" destId="{7BECE00E-2CC8-AF4F-877E-3C3B879498D6}" srcOrd="0" destOrd="0" presId="urn:microsoft.com/office/officeart/2016/7/layout/BasicLinearProcessNumbered"/>
    <dgm:cxn modelId="{230E5DEE-B28B-344A-9AFB-AA43D7223E9B}" type="presOf" srcId="{E37695F6-EEF6-AC42-995E-2F24D4E1A19D}" destId="{64CCBF9F-257A-0F42-AB7B-88ABD4DEC662}" srcOrd="0" destOrd="3" presId="urn:microsoft.com/office/officeart/2016/7/layout/BasicLinearProcessNumbered"/>
    <dgm:cxn modelId="{573A39FB-6B2C-024B-80FA-117F6054EBEC}" srcId="{953C0211-8825-274F-AACC-B9312E22F6D6}" destId="{0888C67E-B123-DA42-9546-BC4512DA7E8E}" srcOrd="1" destOrd="0" parTransId="{E0077620-3553-BD42-9036-72867961502D}" sibTransId="{C9B8C2AF-F723-6146-AF22-04EBC09F6755}"/>
    <dgm:cxn modelId="{BC0E87FD-C19D-564B-8010-A7B9330B16F1}" srcId="{5F067430-36D0-0340-B5BF-4294441DE361}" destId="{E37695F6-EEF6-AC42-995E-2F24D4E1A19D}" srcOrd="2" destOrd="0" parTransId="{92090BE5-EA70-1E40-81AD-88B06F809B59}" sibTransId="{0175AFFC-AFA7-FC4E-9315-98C4CD4E14EC}"/>
    <dgm:cxn modelId="{4DF3668A-2CEC-6C43-AFD0-8A0055990E59}" type="presParOf" srcId="{CD75128D-FC18-544B-A9AD-A9893BAD3CEA}" destId="{1EFB18C9-232B-254C-BB6D-B6D2F019AECA}" srcOrd="0" destOrd="0" presId="urn:microsoft.com/office/officeart/2016/7/layout/BasicLinearProcessNumbered"/>
    <dgm:cxn modelId="{1F2F23C0-7BBB-2F47-AAF8-E0B480770D62}" type="presParOf" srcId="{1EFB18C9-232B-254C-BB6D-B6D2F019AECA}" destId="{52581A9C-E133-FB49-BCD7-2454591375A1}" srcOrd="0" destOrd="0" presId="urn:microsoft.com/office/officeart/2016/7/layout/BasicLinearProcessNumbered"/>
    <dgm:cxn modelId="{8F81454F-4679-F441-A14C-29B9899B701D}" type="presParOf" srcId="{1EFB18C9-232B-254C-BB6D-B6D2F019AECA}" destId="{ADD3707E-0603-F445-9D4C-010AB183E0E6}" srcOrd="1" destOrd="0" presId="urn:microsoft.com/office/officeart/2016/7/layout/BasicLinearProcessNumbered"/>
    <dgm:cxn modelId="{15CBCD69-8DA9-594F-A3D9-60AAF88AC401}" type="presParOf" srcId="{1EFB18C9-232B-254C-BB6D-B6D2F019AECA}" destId="{FF9283DA-03D8-F342-87D0-A01E22FEFFAB}" srcOrd="2" destOrd="0" presId="urn:microsoft.com/office/officeart/2016/7/layout/BasicLinearProcessNumbered"/>
    <dgm:cxn modelId="{BC05EA81-5AF7-804C-8F4F-5E001BD21CF7}" type="presParOf" srcId="{1EFB18C9-232B-254C-BB6D-B6D2F019AECA}" destId="{92BDC385-35D4-9442-9A75-1AEE50CC4261}" srcOrd="3" destOrd="0" presId="urn:microsoft.com/office/officeart/2016/7/layout/BasicLinearProcessNumbered"/>
    <dgm:cxn modelId="{086CBE87-96BE-394E-829C-44A603807493}" type="presParOf" srcId="{CD75128D-FC18-544B-A9AD-A9893BAD3CEA}" destId="{CAE7D7F8-C9C1-424F-836C-F7FFA05E035D}" srcOrd="1" destOrd="0" presId="urn:microsoft.com/office/officeart/2016/7/layout/BasicLinearProcessNumbered"/>
    <dgm:cxn modelId="{99E83337-1CE4-E441-BA0B-B6D3F5E48CA1}" type="presParOf" srcId="{CD75128D-FC18-544B-A9AD-A9893BAD3CEA}" destId="{4B553D78-B950-974E-8506-002DAA531F2C}" srcOrd="2" destOrd="0" presId="urn:microsoft.com/office/officeart/2016/7/layout/BasicLinearProcessNumbered"/>
    <dgm:cxn modelId="{8A84CE0A-3C14-3044-A921-11FEB7008B43}" type="presParOf" srcId="{4B553D78-B950-974E-8506-002DAA531F2C}" destId="{802C6C2B-9884-4745-AA8E-DAE6E4E11D09}" srcOrd="0" destOrd="0" presId="urn:microsoft.com/office/officeart/2016/7/layout/BasicLinearProcessNumbered"/>
    <dgm:cxn modelId="{C304F1FF-C8AD-7E41-A962-2804198D7161}" type="presParOf" srcId="{4B553D78-B950-974E-8506-002DAA531F2C}" destId="{50C6B2A7-104D-6142-82E7-5D5178DFCE98}" srcOrd="1" destOrd="0" presId="urn:microsoft.com/office/officeart/2016/7/layout/BasicLinearProcessNumbered"/>
    <dgm:cxn modelId="{E568AA91-FFCE-7E46-BCC6-0B739E5F0296}" type="presParOf" srcId="{4B553D78-B950-974E-8506-002DAA531F2C}" destId="{D5D6425D-9E75-7641-9012-C7712A040A90}" srcOrd="2" destOrd="0" presId="urn:microsoft.com/office/officeart/2016/7/layout/BasicLinearProcessNumbered"/>
    <dgm:cxn modelId="{F45136AB-533C-4642-ACEA-B1E6F9C8BB11}" type="presParOf" srcId="{4B553D78-B950-974E-8506-002DAA531F2C}" destId="{64CCBF9F-257A-0F42-AB7B-88ABD4DEC662}" srcOrd="3" destOrd="0" presId="urn:microsoft.com/office/officeart/2016/7/layout/BasicLinearProcessNumbered"/>
    <dgm:cxn modelId="{0FB76C8F-6C65-4046-896F-F99F59C2447A}" type="presParOf" srcId="{CD75128D-FC18-544B-A9AD-A9893BAD3CEA}" destId="{E18D8BAA-F581-3F45-B6B6-C5CC2A9195D3}" srcOrd="3" destOrd="0" presId="urn:microsoft.com/office/officeart/2016/7/layout/BasicLinearProcessNumbered"/>
    <dgm:cxn modelId="{D780512D-C0AA-DB41-B93D-FCEE1947753C}" type="presParOf" srcId="{CD75128D-FC18-544B-A9AD-A9893BAD3CEA}" destId="{8488563A-629A-E246-B68B-6FD1423E9F69}" srcOrd="4" destOrd="0" presId="urn:microsoft.com/office/officeart/2016/7/layout/BasicLinearProcessNumbered"/>
    <dgm:cxn modelId="{8330E9F7-3855-4B4A-B557-371FEAB3807B}" type="presParOf" srcId="{8488563A-629A-E246-B68B-6FD1423E9F69}" destId="{CAA044FA-1A93-A846-925F-22142D41068F}" srcOrd="0" destOrd="0" presId="urn:microsoft.com/office/officeart/2016/7/layout/BasicLinearProcessNumbered"/>
    <dgm:cxn modelId="{84C892D9-5508-3243-A5BA-DA03BEA1D354}" type="presParOf" srcId="{8488563A-629A-E246-B68B-6FD1423E9F69}" destId="{C4E4D621-F83F-5E43-A3F1-E5359027DEF8}" srcOrd="1" destOrd="0" presId="urn:microsoft.com/office/officeart/2016/7/layout/BasicLinearProcessNumbered"/>
    <dgm:cxn modelId="{E7ECA81D-3EE6-BA45-8F62-07CEFDAFB9F0}" type="presParOf" srcId="{8488563A-629A-E246-B68B-6FD1423E9F69}" destId="{F8C55C03-2FF7-0C4C-B431-89E66A088A21}" srcOrd="2" destOrd="0" presId="urn:microsoft.com/office/officeart/2016/7/layout/BasicLinearProcessNumbered"/>
    <dgm:cxn modelId="{CADB3DE4-06DA-734D-914C-4772987B775D}" type="presParOf" srcId="{8488563A-629A-E246-B68B-6FD1423E9F69}" destId="{826BB9D4-C5D9-2343-8087-532EB8501F74}" srcOrd="3" destOrd="0" presId="urn:microsoft.com/office/officeart/2016/7/layout/BasicLinearProcessNumbered"/>
    <dgm:cxn modelId="{9F75F13D-6556-BC40-897A-19E5CEBAFF93}" type="presParOf" srcId="{CD75128D-FC18-544B-A9AD-A9893BAD3CEA}" destId="{DB142FC9-F461-8B4E-B25B-DE27E7F00595}" srcOrd="5" destOrd="0" presId="urn:microsoft.com/office/officeart/2016/7/layout/BasicLinearProcessNumbered"/>
    <dgm:cxn modelId="{7CF21E11-C29F-8049-8305-4C8666E6713C}" type="presParOf" srcId="{CD75128D-FC18-544B-A9AD-A9893BAD3CEA}" destId="{F9BE3DCC-54F3-734C-9578-00B66DF9951D}" srcOrd="6" destOrd="0" presId="urn:microsoft.com/office/officeart/2016/7/layout/BasicLinearProcessNumbered"/>
    <dgm:cxn modelId="{A3A8C177-5404-3E4A-B750-D9FEF6B6F8D2}" type="presParOf" srcId="{F9BE3DCC-54F3-734C-9578-00B66DF9951D}" destId="{C30F08DA-4B7E-7F4F-B431-1C10AA6B00C9}" srcOrd="0" destOrd="0" presId="urn:microsoft.com/office/officeart/2016/7/layout/BasicLinearProcessNumbered"/>
    <dgm:cxn modelId="{3250A0FB-6D17-1747-BBD5-610CBEE5ADF1}" type="presParOf" srcId="{F9BE3DCC-54F3-734C-9578-00B66DF9951D}" destId="{7BECE00E-2CC8-AF4F-877E-3C3B879498D6}" srcOrd="1" destOrd="0" presId="urn:microsoft.com/office/officeart/2016/7/layout/BasicLinearProcessNumbered"/>
    <dgm:cxn modelId="{1084C7AE-ACC1-F94A-B13C-425B7A579C8F}" type="presParOf" srcId="{F9BE3DCC-54F3-734C-9578-00B66DF9951D}" destId="{76DF8982-2C61-0045-994F-0A4360D108B3}" srcOrd="2" destOrd="0" presId="urn:microsoft.com/office/officeart/2016/7/layout/BasicLinearProcessNumbered"/>
    <dgm:cxn modelId="{1F357F71-EBE1-B145-8432-F65E68227F97}" type="presParOf" srcId="{F9BE3DCC-54F3-734C-9578-00B66DF9951D}" destId="{1DA23441-4656-004D-A530-6AE80ABF039B}" srcOrd="3" destOrd="0" presId="urn:microsoft.com/office/officeart/2016/7/layout/BasicLinear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581A9C-E133-FB49-BCD7-2454591375A1}">
      <dsp:nvSpPr>
        <dsp:cNvPr id="0" name=""/>
        <dsp:cNvSpPr/>
      </dsp:nvSpPr>
      <dsp:spPr>
        <a:xfrm>
          <a:off x="2968" y="44064"/>
          <a:ext cx="2354764" cy="3296670"/>
        </a:xfrm>
        <a:prstGeom prst="rect">
          <a:avLst/>
        </a:prstGeom>
        <a:solidFill>
          <a:schemeClr val="tx1">
            <a:alpha val="54000"/>
          </a:schemeClr>
        </a:solidFill>
        <a:ln w="9525" cap="rnd" cmpd="sng" algn="ctr">
          <a:solidFill>
            <a:schemeClr val="dk2">
              <a:alpha val="90000"/>
              <a:tint val="40000"/>
              <a:hueOff val="0"/>
              <a:satOff val="0"/>
              <a:lumOff val="0"/>
              <a:alphaOff val="0"/>
            </a:schemeClr>
          </a:solidFill>
          <a:prstDash val="solid"/>
        </a:ln>
        <a:effectLst>
          <a:glow>
            <a:schemeClr val="accent1">
              <a:alpha val="67000"/>
            </a:schemeClr>
          </a:glow>
        </a:effectLst>
      </dsp:spPr>
      <dsp:style>
        <a:lnRef idx="1">
          <a:scrgbClr r="0" g="0" b="0"/>
        </a:lnRef>
        <a:fillRef idx="1">
          <a:scrgbClr r="0" g="0" b="0"/>
        </a:fillRef>
        <a:effectRef idx="2">
          <a:scrgbClr r="0" g="0" b="0"/>
        </a:effectRef>
        <a:fontRef idx="minor"/>
      </dsp:style>
      <dsp:txBody>
        <a:bodyPr spcFirstLastPara="0" vert="horz" wrap="square" lIns="183587" tIns="330200" rIns="183587" bIns="330200" numCol="1" spcCol="1270" anchor="t" anchorCtr="0">
          <a:noAutofit/>
        </a:bodyPr>
        <a:lstStyle/>
        <a:p>
          <a:pPr marL="0" lvl="0" indent="0" algn="l" defTabSz="889000">
            <a:lnSpc>
              <a:spcPct val="90000"/>
            </a:lnSpc>
            <a:spcBef>
              <a:spcPct val="0"/>
            </a:spcBef>
            <a:spcAft>
              <a:spcPct val="35000"/>
            </a:spcAft>
            <a:buNone/>
          </a:pPr>
          <a:r>
            <a:rPr lang="en-US" sz="2000" kern="1200" dirty="0">
              <a:solidFill>
                <a:schemeClr val="bg1"/>
              </a:solidFill>
              <a:latin typeface="Futura Medium" panose="020B0602020204020303" pitchFamily="34" charset="-79"/>
              <a:ea typeface="Helvetica Neue" panose="02000503000000020004" pitchFamily="2" charset="0"/>
              <a:cs typeface="Futura Medium" panose="020B0602020204020303" pitchFamily="34" charset="-79"/>
            </a:rPr>
            <a:t>Input</a:t>
          </a:r>
        </a:p>
        <a:p>
          <a:pPr marL="171450" lvl="1" indent="-171450" algn="l" defTabSz="711200">
            <a:lnSpc>
              <a:spcPct val="90000"/>
            </a:lnSpc>
            <a:spcBef>
              <a:spcPct val="0"/>
            </a:spcBef>
            <a:spcAft>
              <a:spcPct val="15000"/>
            </a:spcAft>
            <a:buChar char="•"/>
          </a:pPr>
          <a:r>
            <a:rPr lang="en-US" sz="1600" kern="1200" dirty="0">
              <a:solidFill>
                <a:schemeClr val="bg1"/>
              </a:solidFill>
              <a:latin typeface="Futura Medium" panose="020B0602020204020303" pitchFamily="34" charset="-79"/>
              <a:ea typeface="Helvetica Neue" panose="02000503000000020004" pitchFamily="2" charset="0"/>
              <a:cs typeface="Futura Medium" panose="020B0602020204020303" pitchFamily="34" charset="-79"/>
            </a:rPr>
            <a:t>Feeding physical activity records from wearables </a:t>
          </a:r>
        </a:p>
      </dsp:txBody>
      <dsp:txXfrm>
        <a:off x="2968" y="1296799"/>
        <a:ext cx="2354764" cy="1978002"/>
      </dsp:txXfrm>
    </dsp:sp>
    <dsp:sp modelId="{ADD3707E-0603-F445-9D4C-010AB183E0E6}">
      <dsp:nvSpPr>
        <dsp:cNvPr id="0" name=""/>
        <dsp:cNvSpPr/>
      </dsp:nvSpPr>
      <dsp:spPr>
        <a:xfrm>
          <a:off x="685849" y="373731"/>
          <a:ext cx="989001" cy="989001"/>
        </a:xfrm>
        <a:prstGeom prst="ellipse">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w="9525" cap="rnd" cmpd="sng" algn="ctr">
          <a:solidFill>
            <a:schemeClr val="dk2">
              <a:hueOff val="0"/>
              <a:satOff val="0"/>
              <a:lumOff val="0"/>
              <a:alphaOff val="0"/>
            </a:schemeClr>
          </a:solidFill>
          <a:prstDash val="soli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1">
          <a:scrgbClr r="0" g="0" b="0"/>
        </a:lnRef>
        <a:fillRef idx="3">
          <a:scrgbClr r="0" g="0" b="0"/>
        </a:fillRef>
        <a:effectRef idx="3">
          <a:scrgbClr r="0" g="0" b="0"/>
        </a:effectRef>
        <a:fontRef idx="minor">
          <a:schemeClr val="lt1"/>
        </a:fontRef>
      </dsp:style>
      <dsp:txBody>
        <a:bodyPr spcFirstLastPara="0" vert="horz" wrap="square" lIns="77106" tIns="12700" rIns="77106" bIns="12700" numCol="1" spcCol="1270" anchor="ctr" anchorCtr="0">
          <a:noAutofit/>
        </a:bodyPr>
        <a:lstStyle/>
        <a:p>
          <a:pPr marL="0" lvl="0" indent="0" algn="ctr" defTabSz="2133600">
            <a:lnSpc>
              <a:spcPct val="90000"/>
            </a:lnSpc>
            <a:spcBef>
              <a:spcPct val="0"/>
            </a:spcBef>
            <a:spcAft>
              <a:spcPct val="35000"/>
            </a:spcAft>
            <a:buNone/>
          </a:pPr>
          <a:r>
            <a:rPr lang="en-US" sz="4800" kern="1200">
              <a:latin typeface="Futura Medium" panose="020B0602020204020303" pitchFamily="34" charset="-79"/>
              <a:ea typeface="Helvetica Neue" panose="02000503000000020004" pitchFamily="2" charset="0"/>
              <a:cs typeface="Futura Medium" panose="020B0602020204020303" pitchFamily="34" charset="-79"/>
            </a:rPr>
            <a:t>1</a:t>
          </a:r>
          <a:endParaRPr lang="en-US" sz="4800" kern="1200" dirty="0">
            <a:latin typeface="Futura Medium" panose="020B0602020204020303" pitchFamily="34" charset="-79"/>
            <a:ea typeface="Helvetica Neue" panose="02000503000000020004" pitchFamily="2" charset="0"/>
            <a:cs typeface="Futura Medium" panose="020B0602020204020303" pitchFamily="34" charset="-79"/>
          </a:endParaRPr>
        </a:p>
      </dsp:txBody>
      <dsp:txXfrm>
        <a:off x="830685" y="518567"/>
        <a:ext cx="699329" cy="699329"/>
      </dsp:txXfrm>
    </dsp:sp>
    <dsp:sp modelId="{FF9283DA-03D8-F342-87D0-A01E22FEFFAB}">
      <dsp:nvSpPr>
        <dsp:cNvPr id="0" name=""/>
        <dsp:cNvSpPr/>
      </dsp:nvSpPr>
      <dsp:spPr>
        <a:xfrm>
          <a:off x="2968" y="3340662"/>
          <a:ext cx="2354764" cy="72"/>
        </a:xfrm>
        <a:prstGeom prst="rect">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w="9525" cap="rnd" cmpd="sng" algn="ctr">
          <a:solidFill>
            <a:schemeClr val="dk2">
              <a:hueOff val="0"/>
              <a:satOff val="0"/>
              <a:lumOff val="0"/>
              <a:alphaOff val="0"/>
            </a:schemeClr>
          </a:solidFill>
          <a:prstDash val="soli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1">
          <a:scrgbClr r="0" g="0" b="0"/>
        </a:lnRef>
        <a:fillRef idx="3">
          <a:scrgbClr r="0" g="0" b="0"/>
        </a:fillRef>
        <a:effectRef idx="3">
          <a:scrgbClr r="0" g="0" b="0"/>
        </a:effectRef>
        <a:fontRef idx="minor">
          <a:schemeClr val="lt1"/>
        </a:fontRef>
      </dsp:style>
    </dsp:sp>
    <dsp:sp modelId="{802C6C2B-9884-4745-AA8E-DAE6E4E11D09}">
      <dsp:nvSpPr>
        <dsp:cNvPr id="0" name=""/>
        <dsp:cNvSpPr/>
      </dsp:nvSpPr>
      <dsp:spPr>
        <a:xfrm>
          <a:off x="2593209" y="44064"/>
          <a:ext cx="2354764" cy="3296670"/>
        </a:xfrm>
        <a:prstGeom prst="rect">
          <a:avLst/>
        </a:prstGeom>
        <a:solidFill>
          <a:schemeClr val="tx1">
            <a:alpha val="54000"/>
          </a:schemeClr>
        </a:solidFill>
        <a:ln w="9525" cap="rnd" cmpd="sng" algn="ctr">
          <a:solidFill>
            <a:schemeClr val="dk2">
              <a:alpha val="90000"/>
              <a:tint val="40000"/>
              <a:hueOff val="0"/>
              <a:satOff val="0"/>
              <a:lumOff val="0"/>
              <a:alphaOff val="0"/>
            </a:schemeClr>
          </a:solidFill>
          <a:prstDash val="solid"/>
        </a:ln>
        <a:effectLst>
          <a:glow>
            <a:schemeClr val="accent1">
              <a:alpha val="67000"/>
            </a:schemeClr>
          </a:glow>
        </a:effectLst>
      </dsp:spPr>
      <dsp:style>
        <a:lnRef idx="1">
          <a:scrgbClr r="0" g="0" b="0"/>
        </a:lnRef>
        <a:fillRef idx="1">
          <a:scrgbClr r="0" g="0" b="0"/>
        </a:fillRef>
        <a:effectRef idx="2">
          <a:scrgbClr r="0" g="0" b="0"/>
        </a:effectRef>
        <a:fontRef idx="minor"/>
      </dsp:style>
      <dsp:txBody>
        <a:bodyPr spcFirstLastPara="0" vert="horz" wrap="square" lIns="183587" tIns="330200" rIns="183587" bIns="330200" numCol="1" spcCol="1270" anchor="t" anchorCtr="0">
          <a:noAutofit/>
        </a:bodyPr>
        <a:lstStyle/>
        <a:p>
          <a:pPr marL="0" lvl="0" indent="0" algn="l" defTabSz="889000">
            <a:lnSpc>
              <a:spcPct val="90000"/>
            </a:lnSpc>
            <a:spcBef>
              <a:spcPct val="0"/>
            </a:spcBef>
            <a:spcAft>
              <a:spcPct val="35000"/>
            </a:spcAft>
            <a:buNone/>
          </a:pPr>
          <a:r>
            <a:rPr lang="en-US" sz="2000" kern="1200" dirty="0">
              <a:solidFill>
                <a:schemeClr val="bg1"/>
              </a:solidFill>
              <a:latin typeface="Futura Medium" panose="020B0602020204020303" pitchFamily="34" charset="-79"/>
              <a:ea typeface="Helvetica Neue" panose="02000503000000020004" pitchFamily="2" charset="0"/>
              <a:cs typeface="Futura Medium" panose="020B0602020204020303" pitchFamily="34" charset="-79"/>
            </a:rPr>
            <a:t>Convolution </a:t>
          </a:r>
        </a:p>
        <a:p>
          <a:pPr marL="171450" lvl="1" indent="-171450" algn="l" defTabSz="711200">
            <a:lnSpc>
              <a:spcPct val="90000"/>
            </a:lnSpc>
            <a:spcBef>
              <a:spcPct val="0"/>
            </a:spcBef>
            <a:spcAft>
              <a:spcPct val="15000"/>
            </a:spcAft>
            <a:buChar char="•"/>
          </a:pPr>
          <a:r>
            <a:rPr lang="en-US" sz="1600" kern="1200">
              <a:solidFill>
                <a:schemeClr val="bg1"/>
              </a:solidFill>
              <a:latin typeface="Futura Medium" panose="020B0602020204020303" pitchFamily="34" charset="-79"/>
              <a:ea typeface="Helvetica Neue" panose="02000503000000020004" pitchFamily="2" charset="0"/>
              <a:cs typeface="Futura Medium" panose="020B0602020204020303" pitchFamily="34" charset="-79"/>
            </a:rPr>
            <a:t>Sliding filters</a:t>
          </a:r>
        </a:p>
        <a:p>
          <a:pPr marL="171450" lvl="1" indent="-171450" algn="l" defTabSz="711200">
            <a:lnSpc>
              <a:spcPct val="90000"/>
            </a:lnSpc>
            <a:spcBef>
              <a:spcPct val="0"/>
            </a:spcBef>
            <a:spcAft>
              <a:spcPct val="15000"/>
            </a:spcAft>
            <a:buChar char="•"/>
          </a:pPr>
          <a:r>
            <a:rPr lang="en-US" sz="1600" kern="1200">
              <a:solidFill>
                <a:schemeClr val="bg1"/>
              </a:solidFill>
              <a:latin typeface="Futura Medium" panose="020B0602020204020303" pitchFamily="34" charset="-79"/>
              <a:ea typeface="Helvetica Neue" panose="02000503000000020004" pitchFamily="2" charset="0"/>
              <a:cs typeface="Futura Medium" panose="020B0602020204020303" pitchFamily="34" charset="-79"/>
            </a:rPr>
            <a:t>ReLU</a:t>
          </a:r>
        </a:p>
        <a:p>
          <a:pPr marL="171450" lvl="1" indent="-171450" algn="l" defTabSz="711200">
            <a:lnSpc>
              <a:spcPct val="90000"/>
            </a:lnSpc>
            <a:spcBef>
              <a:spcPct val="0"/>
            </a:spcBef>
            <a:spcAft>
              <a:spcPct val="15000"/>
            </a:spcAft>
            <a:buChar char="•"/>
          </a:pPr>
          <a:r>
            <a:rPr lang="en-US" sz="1600" kern="1200" dirty="0">
              <a:solidFill>
                <a:schemeClr val="bg1"/>
              </a:solidFill>
              <a:latin typeface="Futura Medium" panose="020B0602020204020303" pitchFamily="34" charset="-79"/>
              <a:ea typeface="Helvetica Neue" panose="02000503000000020004" pitchFamily="2" charset="0"/>
              <a:cs typeface="Futura Medium" panose="020B0602020204020303" pitchFamily="34" charset="-79"/>
            </a:rPr>
            <a:t>Max pooling</a:t>
          </a:r>
        </a:p>
      </dsp:txBody>
      <dsp:txXfrm>
        <a:off x="2593209" y="1296799"/>
        <a:ext cx="2354764" cy="1978002"/>
      </dsp:txXfrm>
    </dsp:sp>
    <dsp:sp modelId="{50C6B2A7-104D-6142-82E7-5D5178DFCE98}">
      <dsp:nvSpPr>
        <dsp:cNvPr id="0" name=""/>
        <dsp:cNvSpPr/>
      </dsp:nvSpPr>
      <dsp:spPr>
        <a:xfrm>
          <a:off x="3276091" y="373731"/>
          <a:ext cx="989001" cy="989001"/>
        </a:xfrm>
        <a:prstGeom prst="ellipse">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w="9525" cap="rnd" cmpd="sng" algn="ctr">
          <a:solidFill>
            <a:schemeClr val="dk2">
              <a:hueOff val="0"/>
              <a:satOff val="0"/>
              <a:lumOff val="0"/>
              <a:alphaOff val="0"/>
            </a:schemeClr>
          </a:solidFill>
          <a:prstDash val="soli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1">
          <a:scrgbClr r="0" g="0" b="0"/>
        </a:lnRef>
        <a:fillRef idx="3">
          <a:scrgbClr r="0" g="0" b="0"/>
        </a:fillRef>
        <a:effectRef idx="3">
          <a:scrgbClr r="0" g="0" b="0"/>
        </a:effectRef>
        <a:fontRef idx="minor">
          <a:schemeClr val="lt1"/>
        </a:fontRef>
      </dsp:style>
      <dsp:txBody>
        <a:bodyPr spcFirstLastPara="0" vert="horz" wrap="square" lIns="77106" tIns="12700" rIns="77106" bIns="12700" numCol="1" spcCol="1270" anchor="ctr" anchorCtr="0">
          <a:noAutofit/>
        </a:bodyPr>
        <a:lstStyle/>
        <a:p>
          <a:pPr marL="0" lvl="0" indent="0" algn="ctr" defTabSz="2133600">
            <a:lnSpc>
              <a:spcPct val="90000"/>
            </a:lnSpc>
            <a:spcBef>
              <a:spcPct val="0"/>
            </a:spcBef>
            <a:spcAft>
              <a:spcPct val="35000"/>
            </a:spcAft>
            <a:buNone/>
          </a:pPr>
          <a:r>
            <a:rPr lang="en-US" sz="4800" kern="1200">
              <a:latin typeface="Futura Medium" panose="020B0602020204020303" pitchFamily="34" charset="-79"/>
              <a:ea typeface="Helvetica Neue" panose="02000503000000020004" pitchFamily="2" charset="0"/>
              <a:cs typeface="Futura Medium" panose="020B0602020204020303" pitchFamily="34" charset="-79"/>
            </a:rPr>
            <a:t>2</a:t>
          </a:r>
        </a:p>
      </dsp:txBody>
      <dsp:txXfrm>
        <a:off x="3420927" y="518567"/>
        <a:ext cx="699329" cy="699329"/>
      </dsp:txXfrm>
    </dsp:sp>
    <dsp:sp modelId="{D5D6425D-9E75-7641-9012-C7712A040A90}">
      <dsp:nvSpPr>
        <dsp:cNvPr id="0" name=""/>
        <dsp:cNvSpPr/>
      </dsp:nvSpPr>
      <dsp:spPr>
        <a:xfrm>
          <a:off x="2593209" y="3340662"/>
          <a:ext cx="2354764" cy="72"/>
        </a:xfrm>
        <a:prstGeom prst="rect">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w="9525" cap="rnd" cmpd="sng" algn="ctr">
          <a:solidFill>
            <a:schemeClr val="dk2">
              <a:hueOff val="0"/>
              <a:satOff val="0"/>
              <a:lumOff val="0"/>
              <a:alphaOff val="0"/>
            </a:schemeClr>
          </a:solidFill>
          <a:prstDash val="soli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1">
          <a:scrgbClr r="0" g="0" b="0"/>
        </a:lnRef>
        <a:fillRef idx="3">
          <a:scrgbClr r="0" g="0" b="0"/>
        </a:fillRef>
        <a:effectRef idx="3">
          <a:scrgbClr r="0" g="0" b="0"/>
        </a:effectRef>
        <a:fontRef idx="minor">
          <a:schemeClr val="lt1"/>
        </a:fontRef>
      </dsp:style>
    </dsp:sp>
    <dsp:sp modelId="{CAA044FA-1A93-A846-925F-22142D41068F}">
      <dsp:nvSpPr>
        <dsp:cNvPr id="0" name=""/>
        <dsp:cNvSpPr/>
      </dsp:nvSpPr>
      <dsp:spPr>
        <a:xfrm>
          <a:off x="5183450" y="44064"/>
          <a:ext cx="2354764" cy="3296670"/>
        </a:xfrm>
        <a:prstGeom prst="rect">
          <a:avLst/>
        </a:prstGeom>
        <a:solidFill>
          <a:schemeClr val="tx1">
            <a:alpha val="54000"/>
          </a:schemeClr>
        </a:solidFill>
        <a:ln w="9525" cap="rnd" cmpd="sng" algn="ctr">
          <a:solidFill>
            <a:schemeClr val="dk2">
              <a:alpha val="90000"/>
              <a:tint val="40000"/>
              <a:hueOff val="0"/>
              <a:satOff val="0"/>
              <a:lumOff val="0"/>
              <a:alphaOff val="0"/>
            </a:schemeClr>
          </a:solidFill>
          <a:prstDash val="solid"/>
        </a:ln>
        <a:effectLst>
          <a:glow>
            <a:schemeClr val="accent1">
              <a:alpha val="67000"/>
            </a:schemeClr>
          </a:glow>
        </a:effectLst>
      </dsp:spPr>
      <dsp:style>
        <a:lnRef idx="1">
          <a:scrgbClr r="0" g="0" b="0"/>
        </a:lnRef>
        <a:fillRef idx="1">
          <a:scrgbClr r="0" g="0" b="0"/>
        </a:fillRef>
        <a:effectRef idx="2">
          <a:scrgbClr r="0" g="0" b="0"/>
        </a:effectRef>
        <a:fontRef idx="minor"/>
      </dsp:style>
      <dsp:txBody>
        <a:bodyPr spcFirstLastPara="0" vert="horz" wrap="square" lIns="183587" tIns="330200" rIns="183587" bIns="330200" numCol="1" spcCol="1270" anchor="t" anchorCtr="0">
          <a:noAutofit/>
        </a:bodyPr>
        <a:lstStyle/>
        <a:p>
          <a:pPr marL="0" lvl="0" indent="0" algn="l" defTabSz="889000">
            <a:lnSpc>
              <a:spcPct val="90000"/>
            </a:lnSpc>
            <a:spcBef>
              <a:spcPct val="0"/>
            </a:spcBef>
            <a:spcAft>
              <a:spcPct val="35000"/>
            </a:spcAft>
            <a:buNone/>
          </a:pPr>
          <a:r>
            <a:rPr lang="en-US" sz="2000" kern="1200" dirty="0">
              <a:solidFill>
                <a:schemeClr val="bg1"/>
              </a:solidFill>
              <a:latin typeface="Futura Medium" panose="020B0602020204020303" pitchFamily="34" charset="-79"/>
              <a:ea typeface="Helvetica Neue" panose="02000503000000020004" pitchFamily="2" charset="0"/>
              <a:cs typeface="Futura Medium" panose="020B0602020204020303" pitchFamily="34" charset="-79"/>
            </a:rPr>
            <a:t>Classification</a:t>
          </a:r>
        </a:p>
        <a:p>
          <a:pPr marL="171450" lvl="1" indent="-171450" algn="l" defTabSz="711200">
            <a:lnSpc>
              <a:spcPct val="90000"/>
            </a:lnSpc>
            <a:spcBef>
              <a:spcPct val="0"/>
            </a:spcBef>
            <a:spcAft>
              <a:spcPct val="15000"/>
            </a:spcAft>
            <a:buChar char="•"/>
          </a:pPr>
          <a:r>
            <a:rPr lang="en-US" sz="1600" kern="1200" dirty="0">
              <a:solidFill>
                <a:schemeClr val="bg1"/>
              </a:solidFill>
              <a:latin typeface="Futura Medium" panose="020B0602020204020303" pitchFamily="34" charset="-79"/>
              <a:ea typeface="Helvetica Neue" panose="02000503000000020004" pitchFamily="2" charset="0"/>
              <a:cs typeface="Futura Medium" panose="020B0602020204020303" pitchFamily="34" charset="-79"/>
            </a:rPr>
            <a:t>Fully connected layer</a:t>
          </a:r>
        </a:p>
        <a:p>
          <a:pPr marL="171450" lvl="1" indent="-171450" algn="l" defTabSz="711200">
            <a:lnSpc>
              <a:spcPct val="90000"/>
            </a:lnSpc>
            <a:spcBef>
              <a:spcPct val="0"/>
            </a:spcBef>
            <a:spcAft>
              <a:spcPct val="15000"/>
            </a:spcAft>
            <a:buChar char="•"/>
          </a:pPr>
          <a:r>
            <a:rPr lang="en-US" sz="1600" kern="1200" dirty="0" err="1">
              <a:solidFill>
                <a:schemeClr val="bg1"/>
              </a:solidFill>
              <a:latin typeface="Futura Medium" panose="020B0602020204020303" pitchFamily="34" charset="-79"/>
              <a:ea typeface="Helvetica Neue" panose="02000503000000020004" pitchFamily="2" charset="0"/>
              <a:cs typeface="Futura Medium" panose="020B0602020204020303" pitchFamily="34" charset="-79"/>
            </a:rPr>
            <a:t>ReLU</a:t>
          </a:r>
          <a:endParaRPr lang="en-US" sz="1600" kern="1200" dirty="0">
            <a:solidFill>
              <a:schemeClr val="bg1"/>
            </a:solidFill>
            <a:latin typeface="Futura Medium" panose="020B0602020204020303" pitchFamily="34" charset="-79"/>
            <a:ea typeface="Helvetica Neue" panose="02000503000000020004" pitchFamily="2" charset="0"/>
            <a:cs typeface="Futura Medium" panose="020B0602020204020303" pitchFamily="34" charset="-79"/>
          </a:endParaRPr>
        </a:p>
        <a:p>
          <a:pPr marL="171450" lvl="1" indent="-171450" algn="l" defTabSz="711200">
            <a:lnSpc>
              <a:spcPct val="90000"/>
            </a:lnSpc>
            <a:spcBef>
              <a:spcPct val="0"/>
            </a:spcBef>
            <a:spcAft>
              <a:spcPct val="15000"/>
            </a:spcAft>
            <a:buChar char="•"/>
          </a:pPr>
          <a:r>
            <a:rPr lang="en-US" sz="1600" kern="1200" dirty="0">
              <a:solidFill>
                <a:schemeClr val="bg1"/>
              </a:solidFill>
              <a:latin typeface="Futura Medium" panose="020B0602020204020303" pitchFamily="34" charset="-79"/>
              <a:ea typeface="Helvetica Neue" panose="02000503000000020004" pitchFamily="2" charset="0"/>
              <a:cs typeface="Futura Medium" panose="020B0602020204020303" pitchFamily="34" charset="-79"/>
            </a:rPr>
            <a:t>Dropout</a:t>
          </a:r>
        </a:p>
      </dsp:txBody>
      <dsp:txXfrm>
        <a:off x="5183450" y="1296799"/>
        <a:ext cx="2354764" cy="1978002"/>
      </dsp:txXfrm>
    </dsp:sp>
    <dsp:sp modelId="{C4E4D621-F83F-5E43-A3F1-E5359027DEF8}">
      <dsp:nvSpPr>
        <dsp:cNvPr id="0" name=""/>
        <dsp:cNvSpPr/>
      </dsp:nvSpPr>
      <dsp:spPr>
        <a:xfrm>
          <a:off x="5866332" y="373731"/>
          <a:ext cx="989001" cy="989001"/>
        </a:xfrm>
        <a:prstGeom prst="ellipse">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w="9525" cap="rnd" cmpd="sng" algn="ctr">
          <a:solidFill>
            <a:schemeClr val="dk2">
              <a:hueOff val="0"/>
              <a:satOff val="0"/>
              <a:lumOff val="0"/>
              <a:alphaOff val="0"/>
            </a:schemeClr>
          </a:solidFill>
          <a:prstDash val="soli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1">
          <a:scrgbClr r="0" g="0" b="0"/>
        </a:lnRef>
        <a:fillRef idx="3">
          <a:scrgbClr r="0" g="0" b="0"/>
        </a:fillRef>
        <a:effectRef idx="3">
          <a:scrgbClr r="0" g="0" b="0"/>
        </a:effectRef>
        <a:fontRef idx="minor">
          <a:schemeClr val="lt1"/>
        </a:fontRef>
      </dsp:style>
      <dsp:txBody>
        <a:bodyPr spcFirstLastPara="0" vert="horz" wrap="square" lIns="77106" tIns="12700" rIns="77106" bIns="12700" numCol="1" spcCol="1270" anchor="ctr" anchorCtr="0">
          <a:noAutofit/>
        </a:bodyPr>
        <a:lstStyle/>
        <a:p>
          <a:pPr marL="0" lvl="0" indent="0" algn="ctr" defTabSz="2133600">
            <a:lnSpc>
              <a:spcPct val="90000"/>
            </a:lnSpc>
            <a:spcBef>
              <a:spcPct val="0"/>
            </a:spcBef>
            <a:spcAft>
              <a:spcPct val="35000"/>
            </a:spcAft>
            <a:buNone/>
          </a:pPr>
          <a:r>
            <a:rPr lang="en-US" sz="4800" kern="1200">
              <a:latin typeface="Futura Medium" panose="020B0602020204020303" pitchFamily="34" charset="-79"/>
              <a:ea typeface="Helvetica Neue" panose="02000503000000020004" pitchFamily="2" charset="0"/>
              <a:cs typeface="Futura Medium" panose="020B0602020204020303" pitchFamily="34" charset="-79"/>
            </a:rPr>
            <a:t>3</a:t>
          </a:r>
        </a:p>
      </dsp:txBody>
      <dsp:txXfrm>
        <a:off x="6011168" y="518567"/>
        <a:ext cx="699329" cy="699329"/>
      </dsp:txXfrm>
    </dsp:sp>
    <dsp:sp modelId="{F8C55C03-2FF7-0C4C-B431-89E66A088A21}">
      <dsp:nvSpPr>
        <dsp:cNvPr id="0" name=""/>
        <dsp:cNvSpPr/>
      </dsp:nvSpPr>
      <dsp:spPr>
        <a:xfrm>
          <a:off x="5183450" y="3340662"/>
          <a:ext cx="2354764" cy="72"/>
        </a:xfrm>
        <a:prstGeom prst="rect">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w="9525" cap="rnd" cmpd="sng" algn="ctr">
          <a:solidFill>
            <a:schemeClr val="dk2">
              <a:hueOff val="0"/>
              <a:satOff val="0"/>
              <a:lumOff val="0"/>
              <a:alphaOff val="0"/>
            </a:schemeClr>
          </a:solidFill>
          <a:prstDash val="soli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1">
          <a:scrgbClr r="0" g="0" b="0"/>
        </a:lnRef>
        <a:fillRef idx="3">
          <a:scrgbClr r="0" g="0" b="0"/>
        </a:fillRef>
        <a:effectRef idx="3">
          <a:scrgbClr r="0" g="0" b="0"/>
        </a:effectRef>
        <a:fontRef idx="minor">
          <a:schemeClr val="lt1"/>
        </a:fontRef>
      </dsp:style>
    </dsp:sp>
    <dsp:sp modelId="{C30F08DA-4B7E-7F4F-B431-1C10AA6B00C9}">
      <dsp:nvSpPr>
        <dsp:cNvPr id="0" name=""/>
        <dsp:cNvSpPr/>
      </dsp:nvSpPr>
      <dsp:spPr>
        <a:xfrm>
          <a:off x="7773692" y="44064"/>
          <a:ext cx="2354764" cy="3296670"/>
        </a:xfrm>
        <a:prstGeom prst="rect">
          <a:avLst/>
        </a:prstGeom>
        <a:solidFill>
          <a:schemeClr val="tx1">
            <a:alpha val="54000"/>
          </a:schemeClr>
        </a:solidFill>
        <a:ln w="9525" cap="rnd" cmpd="sng" algn="ctr">
          <a:solidFill>
            <a:schemeClr val="dk2">
              <a:alpha val="90000"/>
              <a:tint val="40000"/>
              <a:hueOff val="0"/>
              <a:satOff val="0"/>
              <a:lumOff val="0"/>
              <a:alphaOff val="0"/>
            </a:schemeClr>
          </a:solidFill>
          <a:prstDash val="solid"/>
        </a:ln>
        <a:effectLst>
          <a:glow>
            <a:schemeClr val="accent1">
              <a:alpha val="67000"/>
            </a:schemeClr>
          </a:glow>
        </a:effectLst>
      </dsp:spPr>
      <dsp:style>
        <a:lnRef idx="1">
          <a:scrgbClr r="0" g="0" b="0"/>
        </a:lnRef>
        <a:fillRef idx="1">
          <a:scrgbClr r="0" g="0" b="0"/>
        </a:fillRef>
        <a:effectRef idx="2">
          <a:scrgbClr r="0" g="0" b="0"/>
        </a:effectRef>
        <a:fontRef idx="minor"/>
      </dsp:style>
      <dsp:txBody>
        <a:bodyPr spcFirstLastPara="0" vert="horz" wrap="square" lIns="183587" tIns="330200" rIns="183587" bIns="330200" numCol="1" spcCol="1270" anchor="t" anchorCtr="0">
          <a:noAutofit/>
        </a:bodyPr>
        <a:lstStyle/>
        <a:p>
          <a:pPr marL="0" lvl="0" indent="0" algn="l" defTabSz="889000">
            <a:lnSpc>
              <a:spcPct val="90000"/>
            </a:lnSpc>
            <a:spcBef>
              <a:spcPct val="0"/>
            </a:spcBef>
            <a:spcAft>
              <a:spcPct val="35000"/>
            </a:spcAft>
            <a:buNone/>
          </a:pPr>
          <a:r>
            <a:rPr lang="en-US" sz="2000" kern="1200" dirty="0">
              <a:solidFill>
                <a:schemeClr val="bg1"/>
              </a:solidFill>
              <a:latin typeface="Futura Medium" panose="020B0602020204020303" pitchFamily="34" charset="-79"/>
              <a:ea typeface="Helvetica Neue" panose="02000503000000020004" pitchFamily="2" charset="0"/>
              <a:cs typeface="Futura Medium" panose="020B0602020204020303" pitchFamily="34" charset="-79"/>
            </a:rPr>
            <a:t>Output</a:t>
          </a:r>
        </a:p>
        <a:p>
          <a:pPr marL="171450" lvl="1" indent="-171450" algn="l" defTabSz="711200">
            <a:lnSpc>
              <a:spcPct val="90000"/>
            </a:lnSpc>
            <a:spcBef>
              <a:spcPct val="0"/>
            </a:spcBef>
            <a:spcAft>
              <a:spcPct val="15000"/>
            </a:spcAft>
            <a:buChar char="•"/>
          </a:pPr>
          <a:r>
            <a:rPr lang="en-US" sz="1600" kern="1200" dirty="0">
              <a:solidFill>
                <a:schemeClr val="bg1"/>
              </a:solidFill>
              <a:latin typeface="Futura Medium" panose="020B0602020204020303" pitchFamily="34" charset="-79"/>
              <a:ea typeface="Helvetica Neue" panose="02000503000000020004" pitchFamily="2" charset="0"/>
              <a:cs typeface="Futura Medium" panose="020B0602020204020303" pitchFamily="34" charset="-79"/>
            </a:rPr>
            <a:t>A single linear neuron</a:t>
          </a:r>
        </a:p>
        <a:p>
          <a:pPr marL="171450" lvl="1" indent="-171450" algn="l" defTabSz="711200">
            <a:lnSpc>
              <a:spcPct val="90000"/>
            </a:lnSpc>
            <a:spcBef>
              <a:spcPct val="0"/>
            </a:spcBef>
            <a:spcAft>
              <a:spcPct val="15000"/>
            </a:spcAft>
            <a:buChar char="•"/>
          </a:pPr>
          <a:r>
            <a:rPr lang="en-US" sz="1600" kern="1200" dirty="0">
              <a:solidFill>
                <a:schemeClr val="bg1"/>
              </a:solidFill>
              <a:latin typeface="Futura Medium" panose="020B0602020204020303" pitchFamily="34" charset="-79"/>
              <a:ea typeface="Helvetica Neue" panose="02000503000000020004" pitchFamily="2" charset="0"/>
              <a:cs typeface="Futura Medium" panose="020B0602020204020303" pitchFamily="34" charset="-79"/>
            </a:rPr>
            <a:t>Resulting value of age prediction</a:t>
          </a:r>
        </a:p>
      </dsp:txBody>
      <dsp:txXfrm>
        <a:off x="7773692" y="1296799"/>
        <a:ext cx="2354764" cy="1978002"/>
      </dsp:txXfrm>
    </dsp:sp>
    <dsp:sp modelId="{7BECE00E-2CC8-AF4F-877E-3C3B879498D6}">
      <dsp:nvSpPr>
        <dsp:cNvPr id="0" name=""/>
        <dsp:cNvSpPr/>
      </dsp:nvSpPr>
      <dsp:spPr>
        <a:xfrm>
          <a:off x="8456573" y="373731"/>
          <a:ext cx="989001" cy="989001"/>
        </a:xfrm>
        <a:prstGeom prst="ellipse">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w="9525" cap="rnd" cmpd="sng" algn="ctr">
          <a:solidFill>
            <a:schemeClr val="dk2">
              <a:hueOff val="0"/>
              <a:satOff val="0"/>
              <a:lumOff val="0"/>
              <a:alphaOff val="0"/>
            </a:schemeClr>
          </a:solidFill>
          <a:prstDash val="soli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1">
          <a:scrgbClr r="0" g="0" b="0"/>
        </a:lnRef>
        <a:fillRef idx="3">
          <a:scrgbClr r="0" g="0" b="0"/>
        </a:fillRef>
        <a:effectRef idx="3">
          <a:scrgbClr r="0" g="0" b="0"/>
        </a:effectRef>
        <a:fontRef idx="minor">
          <a:schemeClr val="lt1"/>
        </a:fontRef>
      </dsp:style>
      <dsp:txBody>
        <a:bodyPr spcFirstLastPara="0" vert="horz" wrap="square" lIns="77106" tIns="12700" rIns="77106" bIns="12700" numCol="1" spcCol="1270" anchor="ctr" anchorCtr="0">
          <a:noAutofit/>
        </a:bodyPr>
        <a:lstStyle/>
        <a:p>
          <a:pPr marL="0" lvl="0" indent="0" algn="ctr" defTabSz="2133600">
            <a:lnSpc>
              <a:spcPct val="90000"/>
            </a:lnSpc>
            <a:spcBef>
              <a:spcPct val="0"/>
            </a:spcBef>
            <a:spcAft>
              <a:spcPct val="35000"/>
            </a:spcAft>
            <a:buNone/>
          </a:pPr>
          <a:r>
            <a:rPr lang="en-US" sz="4800" kern="1200">
              <a:latin typeface="Futura Medium" panose="020B0602020204020303" pitchFamily="34" charset="-79"/>
              <a:ea typeface="Helvetica Neue" panose="02000503000000020004" pitchFamily="2" charset="0"/>
              <a:cs typeface="Futura Medium" panose="020B0602020204020303" pitchFamily="34" charset="-79"/>
            </a:rPr>
            <a:t>4</a:t>
          </a:r>
        </a:p>
      </dsp:txBody>
      <dsp:txXfrm>
        <a:off x="8601409" y="518567"/>
        <a:ext cx="699329" cy="699329"/>
      </dsp:txXfrm>
    </dsp:sp>
    <dsp:sp modelId="{76DF8982-2C61-0045-994F-0A4360D108B3}">
      <dsp:nvSpPr>
        <dsp:cNvPr id="0" name=""/>
        <dsp:cNvSpPr/>
      </dsp:nvSpPr>
      <dsp:spPr>
        <a:xfrm>
          <a:off x="7773692" y="3340662"/>
          <a:ext cx="2354764" cy="72"/>
        </a:xfrm>
        <a:prstGeom prst="rect">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w="9525" cap="rnd" cmpd="sng" algn="ctr">
          <a:solidFill>
            <a:schemeClr val="dk2">
              <a:hueOff val="0"/>
              <a:satOff val="0"/>
              <a:lumOff val="0"/>
              <a:alphaOff val="0"/>
            </a:schemeClr>
          </a:solidFill>
          <a:prstDash val="soli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1">
          <a:scrgbClr r="0" g="0" b="0"/>
        </a:lnRef>
        <a:fillRef idx="3">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6AD6EE87-EBD5-4F12-A48A-63ACA297AC8F}" type="datetimeFigureOut">
              <a:rPr lang="en-US" smtClean="0"/>
              <a:t>5/12/18</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3521376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5/12/18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32870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5/12/18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54008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b="0" i="0" dirty="0">
                <a:solidFill>
                  <a:schemeClr val="tx1"/>
                </a:solidFill>
                <a:effectLst/>
                <a:latin typeface="Futura Medium" panose="020B0602020204020303" pitchFamily="34" charset="-79"/>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b="0" i="0" dirty="0">
                <a:solidFill>
                  <a:schemeClr val="tx1"/>
                </a:solidFill>
                <a:effectLst/>
                <a:latin typeface="Futura Medium" panose="020B0602020204020303" pitchFamily="34" charset="-79"/>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5/12/18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686530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5/12/18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269528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b="0" i="0" dirty="0">
                <a:solidFill>
                  <a:schemeClr val="tx1"/>
                </a:solidFill>
                <a:effectLst/>
                <a:latin typeface="Futura Medium" panose="020B0602020204020303" pitchFamily="34" charset="-79"/>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b="0" i="0" dirty="0">
                <a:solidFill>
                  <a:schemeClr val="tx1"/>
                </a:solidFill>
                <a:effectLst/>
                <a:latin typeface="Futura Medium" panose="020B0602020204020303" pitchFamily="34" charset="-79"/>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5/12/18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056943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5/12/18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096664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5/12/18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4587650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5/12/18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662297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5/12/18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797362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5/12/18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12765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5/12/18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58501743"/>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5/12/18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87635411"/>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5/12/18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674925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56E91E96-98B0-4413-9547-46F3504108EF}" type="datetimeFigureOut">
              <a:rPr lang="en-US" smtClean="0"/>
              <a:t>5/12/18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06274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5C68B11-C5A8-448C-8CE9-B1A273C79CFC}" type="datetimeFigureOut">
              <a:rPr lang="en-US" smtClean="0"/>
              <a:t>5/12/18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518729648"/>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5/12/18</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2619772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Futura Medium" panose="020B0602020204020303" pitchFamily="34" charset="-79"/>
              </a:defRPr>
            </a:lvl1pPr>
          </a:lstStyle>
          <a:p>
            <a:fld id="{90298CD5-6C1E-4009-B41F-6DF62E31D3BE}" type="datetimeFigureOut">
              <a:rPr lang="en-US" smtClean="0"/>
              <a:pPr/>
              <a:t>5/12/18</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Futura Medium" panose="020B0602020204020303" pitchFamily="34" charset="-79"/>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Futura Medium" panose="020B0602020204020303" pitchFamily="34" charset="-79"/>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78834322"/>
      </p:ext>
    </p:extLst>
  </p:cSld>
  <p:clrMap bg1="dk1" tx1="lt1" bg2="dk2" tx2="lt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 id="2147484045" r:id="rId12"/>
    <p:sldLayoutId id="2147484046" r:id="rId13"/>
    <p:sldLayoutId id="2147484047" r:id="rId14"/>
    <p:sldLayoutId id="2147484048" r:id="rId15"/>
    <p:sldLayoutId id="2147484049" r:id="rId16"/>
    <p:sldLayoutId id="2147484050" r:id="rId17"/>
  </p:sldLayoutIdLst>
  <p:txStyles>
    <p:titleStyle>
      <a:lvl1pPr algn="l" defTabSz="457200" rtl="0" eaLnBrk="1" latinLnBrk="0" hangingPunct="1">
        <a:spcBef>
          <a:spcPct val="0"/>
        </a:spcBef>
        <a:buNone/>
        <a:defRPr sz="3600" b="0" i="0" kern="1200" cap="all">
          <a:ln w="3175" cmpd="sng">
            <a:noFill/>
          </a:ln>
          <a:solidFill>
            <a:schemeClr val="tx1"/>
          </a:solidFill>
          <a:effectLst/>
          <a:latin typeface="Futura Medium" panose="020B0602020204020303" pitchFamily="34" charset="-79"/>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b="0" i="0" kern="1200" cap="none">
          <a:solidFill>
            <a:schemeClr val="tx1"/>
          </a:solidFill>
          <a:effectLst/>
          <a:latin typeface="Futura Medium" panose="020B0602020204020303" pitchFamily="34" charset="-79"/>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b="0" i="0" kern="1200" cap="none">
          <a:solidFill>
            <a:schemeClr val="tx1"/>
          </a:solidFill>
          <a:effectLst/>
          <a:latin typeface="Futura Medium" panose="020B0602020204020303" pitchFamily="34" charset="-79"/>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b="0" i="0" kern="1200" cap="none">
          <a:solidFill>
            <a:schemeClr val="tx1"/>
          </a:solidFill>
          <a:effectLst/>
          <a:latin typeface="Futura Medium" panose="020B0602020204020303" pitchFamily="34" charset="-79"/>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b="0" i="0" kern="1200" cap="none">
          <a:solidFill>
            <a:schemeClr val="tx1"/>
          </a:solidFill>
          <a:effectLst/>
          <a:latin typeface="Futura Medium" panose="020B0602020204020303" pitchFamily="34" charset="-79"/>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b="0" i="0" kern="1200" cap="none">
          <a:solidFill>
            <a:schemeClr val="tx1"/>
          </a:solidFill>
          <a:effectLst/>
          <a:latin typeface="Futura Medium" panose="020B0602020204020303" pitchFamily="34" charset="-79"/>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8.tiff"/><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17.tiff"/><Relationship Id="rId5" Type="http://schemas.openxmlformats.org/officeDocument/2006/relationships/image" Target="../media/image16.gif"/><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7.xml"/><Relationship Id="rId1" Type="http://schemas.openxmlformats.org/officeDocument/2006/relationships/tags" Target="../tags/tag5.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hyperlink" Target="https://medium.com/@ageitgey/machine-learning-is-fun-part-3-deep-learning-and-convolutional-neural-networks-f40359318721" TargetMode="External"/><Relationship Id="rId2" Type="http://schemas.openxmlformats.org/officeDocument/2006/relationships/hyperlink" Target="http://dataconomy.com/2017/04/history-neural-networks/" TargetMode="External"/><Relationship Id="rId1" Type="http://schemas.openxmlformats.org/officeDocument/2006/relationships/slideLayout" Target="../slideLayouts/slideLayout2.xml"/><Relationship Id="rId6" Type="http://schemas.openxmlformats.org/officeDocument/2006/relationships/hyperlink" Target="https://mipt.ru/english/news/scientists_use_ai_to_predict_biological_age_based_on_smartphone_and_wearables_data?sphrase_id=231861" TargetMode="External"/><Relationship Id="rId5" Type="http://schemas.openxmlformats.org/officeDocument/2006/relationships/hyperlink" Target="http://www.nature.com/scientificreports.%20March%2026.%202018.%2010.1038/s41598-018-23534-9" TargetMode="External"/><Relationship Id="rId4" Type="http://schemas.openxmlformats.org/officeDocument/2006/relationships/hyperlink" Target="https://ujjwalkarn.me/2016/08/11/intuitive-explanation-convnet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tiff"/><Relationship Id="rId1" Type="http://schemas.openxmlformats.org/officeDocument/2006/relationships/slideLayout" Target="../slideLayouts/slideLayout7.xml"/><Relationship Id="rId5" Type="http://schemas.openxmlformats.org/officeDocument/2006/relationships/image" Target="../media/image8.jpg"/><Relationship Id="rId4" Type="http://schemas.openxmlformats.org/officeDocument/2006/relationships/image" Target="../media/image7.jp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9.xml"/><Relationship Id="rId4" Type="http://schemas.openxmlformats.org/officeDocument/2006/relationships/image" Target="../media/image9.tiff"/></Relationships>
</file>

<file path=ppt/slides/_rels/slide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8.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 name="Rectangle 10">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dirty="0">
              <a:latin typeface="Futura Medium" panose="020B0602020204020303" pitchFamily="34" charset="-79"/>
            </a:endParaRPr>
          </a:p>
        </p:txBody>
      </p:sp>
      <p:pic>
        <p:nvPicPr>
          <p:cNvPr id="103" name="Picture 12">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useBgFill="1">
        <p:nvSpPr>
          <p:cNvPr id="104"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dirty="0">
              <a:latin typeface="Futura Medium" panose="020B0602020204020303" pitchFamily="34" charset="-79"/>
            </a:endParaRPr>
          </a:p>
        </p:txBody>
      </p:sp>
      <p:sp>
        <p:nvSpPr>
          <p:cNvPr id="17"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utura Medium" panose="020B0602020204020303" pitchFamily="34" charset="-79"/>
            </a:endParaRPr>
          </a:p>
        </p:txBody>
      </p:sp>
      <p:grpSp>
        <p:nvGrpSpPr>
          <p:cNvPr id="19" name="Group 18">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0" name="Straight Connector 19">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AEC8BE72-CCBD-5740-A0CB-F318C17B24D1}"/>
              </a:ext>
            </a:extLst>
          </p:cNvPr>
          <p:cNvPicPr>
            <a:picLocks noChangeAspect="1"/>
          </p:cNvPicPr>
          <p:nvPr/>
        </p:nvPicPr>
        <p:blipFill rotWithShape="1">
          <a:blip r:embed="rId3">
            <a:extLst/>
          </a:blip>
          <a:srcRect r="7726" b="2"/>
          <a:stretch/>
        </p:blipFill>
        <p:spPr>
          <a:xfrm>
            <a:off x="6664679" y="2692831"/>
            <a:ext cx="5124328" cy="2693336"/>
          </a:xfrm>
          <a:prstGeom prst="rect">
            <a:avLst/>
          </a:prstGeom>
        </p:spPr>
      </p:pic>
      <p:sp>
        <p:nvSpPr>
          <p:cNvPr id="2" name="Title 1">
            <a:extLst>
              <a:ext uri="{FF2B5EF4-FFF2-40B4-BE49-F238E27FC236}">
                <a16:creationId xmlns:a16="http://schemas.microsoft.com/office/drawing/2014/main" id="{461F1CFB-0E5E-BE48-B890-A97B4FB53807}"/>
              </a:ext>
            </a:extLst>
          </p:cNvPr>
          <p:cNvSpPr>
            <a:spLocks noGrp="1"/>
          </p:cNvSpPr>
          <p:nvPr>
            <p:ph type="ctrTitle"/>
          </p:nvPr>
        </p:nvSpPr>
        <p:spPr>
          <a:xfrm>
            <a:off x="486876" y="1305029"/>
            <a:ext cx="4824882" cy="3705013"/>
          </a:xfrm>
        </p:spPr>
        <p:txBody>
          <a:bodyPr>
            <a:normAutofit/>
          </a:bodyPr>
          <a:lstStyle/>
          <a:p>
            <a:pPr>
              <a:lnSpc>
                <a:spcPct val="90000"/>
              </a:lnSpc>
            </a:pPr>
            <a:r>
              <a:rPr lang="en-US" sz="3700" b="1" dirty="0">
                <a:solidFill>
                  <a:srgbClr val="FFFFFF"/>
                </a:solidFill>
              </a:rPr>
              <a:t>Scientists use AI to predict biological age based on smartphone and wearables data</a:t>
            </a:r>
          </a:p>
        </p:txBody>
      </p:sp>
      <p:sp>
        <p:nvSpPr>
          <p:cNvPr id="3" name="Subtitle 2">
            <a:extLst>
              <a:ext uri="{FF2B5EF4-FFF2-40B4-BE49-F238E27FC236}">
                <a16:creationId xmlns:a16="http://schemas.microsoft.com/office/drawing/2014/main" id="{3E19402C-9793-6F41-ADCF-6E0A567FC95A}"/>
              </a:ext>
            </a:extLst>
          </p:cNvPr>
          <p:cNvSpPr>
            <a:spLocks noGrp="1"/>
          </p:cNvSpPr>
          <p:nvPr>
            <p:ph type="subTitle" idx="1"/>
          </p:nvPr>
        </p:nvSpPr>
        <p:spPr>
          <a:xfrm>
            <a:off x="-2466713" y="6487020"/>
            <a:ext cx="4513792" cy="914401"/>
          </a:xfrm>
        </p:spPr>
        <p:txBody>
          <a:bodyPr>
            <a:normAutofit/>
          </a:bodyPr>
          <a:lstStyle/>
          <a:p>
            <a:r>
              <a:rPr lang="en-US" dirty="0" err="1">
                <a:solidFill>
                  <a:srgbClr val="FFFFFF"/>
                </a:solidFill>
              </a:rPr>
              <a:t>Hermmy</a:t>
            </a:r>
            <a:r>
              <a:rPr lang="en-US" dirty="0">
                <a:solidFill>
                  <a:srgbClr val="FFFFFF"/>
                </a:solidFill>
              </a:rPr>
              <a:t> Wang</a:t>
            </a:r>
          </a:p>
        </p:txBody>
      </p:sp>
    </p:spTree>
    <p:extLst>
      <p:ext uri="{BB962C8B-B14F-4D97-AF65-F5344CB8AC3E}">
        <p14:creationId xmlns:p14="http://schemas.microsoft.com/office/powerpoint/2010/main" val="342331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3263"/>
    </mc:Choice>
    <mc:Fallback>
      <p:transition spd="slow" advTm="326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descr="page7image1828704">
            <a:extLst>
              <a:ext uri="{FF2B5EF4-FFF2-40B4-BE49-F238E27FC236}">
                <a16:creationId xmlns:a16="http://schemas.microsoft.com/office/drawing/2014/main" id="{9B6ADA17-C1F7-C545-8C9A-A8E0D089E4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3827" y="-29633"/>
            <a:ext cx="2183579" cy="6887633"/>
          </a:xfrm>
          <a:prstGeom prst="rect">
            <a:avLst/>
          </a:prstGeom>
          <a:noFill/>
          <a:extLst>
            <a:ext uri="{909E8E84-426E-40DD-AFC4-6F175D3DCCD1}">
              <a14:hiddenFill xmlns:a14="http://schemas.microsoft.com/office/drawing/2010/main">
                <a:solidFill>
                  <a:srgbClr val="FFFFFF"/>
                </a:solidFill>
              </a14:hiddenFill>
            </a:ext>
          </a:extLst>
        </p:spPr>
      </p:pic>
      <p:sp>
        <p:nvSpPr>
          <p:cNvPr id="4" name="Left Bracket 3">
            <a:extLst>
              <a:ext uri="{FF2B5EF4-FFF2-40B4-BE49-F238E27FC236}">
                <a16:creationId xmlns:a16="http://schemas.microsoft.com/office/drawing/2014/main" id="{BFD83F5F-C993-4F4E-AE1D-9BCB68F3CEB1}"/>
              </a:ext>
            </a:extLst>
          </p:cNvPr>
          <p:cNvSpPr/>
          <p:nvPr/>
        </p:nvSpPr>
        <p:spPr>
          <a:xfrm>
            <a:off x="8847644" y="484252"/>
            <a:ext cx="216781" cy="3871913"/>
          </a:xfrm>
          <a:prstGeom prst="leftBracket">
            <a:avLst/>
          </a:prstGeom>
          <a:ln w="28575">
            <a:solidFill>
              <a:schemeClr val="tx1"/>
            </a:solidFill>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effectLst>
                <a:outerShdw blurRad="38100" dist="19050" dir="2700000" algn="tl" rotWithShape="0">
                  <a:schemeClr val="dk1">
                    <a:alpha val="40000"/>
                  </a:schemeClr>
                </a:outerShdw>
              </a:effectLst>
              <a:latin typeface="Futura Medium" panose="020B0602020204020303" pitchFamily="34" charset="-79"/>
            </a:endParaRPr>
          </a:p>
        </p:txBody>
      </p:sp>
      <p:sp>
        <p:nvSpPr>
          <p:cNvPr id="159" name="Left Bracket 158">
            <a:extLst>
              <a:ext uri="{FF2B5EF4-FFF2-40B4-BE49-F238E27FC236}">
                <a16:creationId xmlns:a16="http://schemas.microsoft.com/office/drawing/2014/main" id="{E1DFBE33-331B-834A-9D4E-FEB0B1383A95}"/>
              </a:ext>
            </a:extLst>
          </p:cNvPr>
          <p:cNvSpPr/>
          <p:nvPr/>
        </p:nvSpPr>
        <p:spPr>
          <a:xfrm>
            <a:off x="8847644" y="4602453"/>
            <a:ext cx="216781" cy="1798347"/>
          </a:xfrm>
          <a:prstGeom prst="leftBracket">
            <a:avLst/>
          </a:prstGeom>
          <a:ln w="28575">
            <a:solidFill>
              <a:schemeClr val="tx1"/>
            </a:solidFill>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effectLst>
                <a:outerShdw blurRad="38100" dist="19050" dir="2700000" algn="tl" rotWithShape="0">
                  <a:schemeClr val="dk1">
                    <a:alpha val="40000"/>
                  </a:schemeClr>
                </a:outerShdw>
              </a:effectLst>
              <a:latin typeface="Futura Medium" panose="020B0602020204020303" pitchFamily="34" charset="-79"/>
            </a:endParaRPr>
          </a:p>
        </p:txBody>
      </p:sp>
      <p:cxnSp>
        <p:nvCxnSpPr>
          <p:cNvPr id="12" name="Elbow Connector 11">
            <a:extLst>
              <a:ext uri="{FF2B5EF4-FFF2-40B4-BE49-F238E27FC236}">
                <a16:creationId xmlns:a16="http://schemas.microsoft.com/office/drawing/2014/main" id="{094B779A-75AB-7049-9F4A-E8143B1F6E28}"/>
              </a:ext>
            </a:extLst>
          </p:cNvPr>
          <p:cNvCxnSpPr>
            <a:cxnSpLocks/>
          </p:cNvCxnSpPr>
          <p:nvPr/>
        </p:nvCxnSpPr>
        <p:spPr>
          <a:xfrm rot="10800000" flipV="1">
            <a:off x="4504267" y="170479"/>
            <a:ext cx="4589560" cy="1150783"/>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Elbow Connector 160">
            <a:extLst>
              <a:ext uri="{FF2B5EF4-FFF2-40B4-BE49-F238E27FC236}">
                <a16:creationId xmlns:a16="http://schemas.microsoft.com/office/drawing/2014/main" id="{0FDE06C5-2BF0-4047-9F20-102FE244F27F}"/>
              </a:ext>
            </a:extLst>
          </p:cNvPr>
          <p:cNvCxnSpPr>
            <a:cxnSpLocks/>
          </p:cNvCxnSpPr>
          <p:nvPr/>
        </p:nvCxnSpPr>
        <p:spPr>
          <a:xfrm rot="10800000">
            <a:off x="3053076" y="5083568"/>
            <a:ext cx="6040751" cy="1657809"/>
          </a:xfrm>
          <a:prstGeom prst="bentConnector3">
            <a:avLst>
              <a:gd name="adj1" fmla="val 9339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FDDFC6F-23CE-5A4F-A13C-E836523A3F00}"/>
              </a:ext>
            </a:extLst>
          </p:cNvPr>
          <p:cNvCxnSpPr>
            <a:cxnSpLocks/>
          </p:cNvCxnSpPr>
          <p:nvPr/>
        </p:nvCxnSpPr>
        <p:spPr>
          <a:xfrm flipH="1">
            <a:off x="7445060" y="3084214"/>
            <a:ext cx="140258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7C492F5-8CF9-0049-B3C2-188F59529C3C}"/>
              </a:ext>
            </a:extLst>
          </p:cNvPr>
          <p:cNvSpPr txBox="1"/>
          <p:nvPr/>
        </p:nvSpPr>
        <p:spPr>
          <a:xfrm>
            <a:off x="734861" y="640298"/>
            <a:ext cx="3769406" cy="1107996"/>
          </a:xfrm>
          <a:prstGeom prst="rect">
            <a:avLst/>
          </a:prstGeom>
          <a:noFill/>
          <a:ln>
            <a:solidFill>
              <a:schemeClr val="tx1"/>
            </a:solidFill>
          </a:ln>
        </p:spPr>
        <p:txBody>
          <a:bodyPr wrap="square" rtlCol="0">
            <a:spAutoFit/>
          </a:bodyPr>
          <a:lstStyle/>
          <a:p>
            <a:r>
              <a:rPr lang="en-US" sz="2400" dirty="0">
                <a:latin typeface="Futura Medium" panose="020B0602020204020303" pitchFamily="34" charset="-79"/>
              </a:rPr>
              <a:t>Input</a:t>
            </a:r>
          </a:p>
          <a:p>
            <a:r>
              <a:rPr lang="en-US" sz="1400" dirty="0">
                <a:solidFill>
                  <a:schemeClr val="tx1">
                    <a:lumMod val="85000"/>
                  </a:schemeClr>
                </a:solidFill>
                <a:latin typeface="Futura Medium" panose="020B0602020204020303" pitchFamily="34" charset="-79"/>
              </a:rPr>
              <a:t>Physical activity data recorded by wearable devices. Each record is a vector of 10080 values representing activity counts.</a:t>
            </a:r>
          </a:p>
        </p:txBody>
      </p:sp>
      <p:sp>
        <p:nvSpPr>
          <p:cNvPr id="3" name="TextBox 2">
            <a:extLst>
              <a:ext uri="{FF2B5EF4-FFF2-40B4-BE49-F238E27FC236}">
                <a16:creationId xmlns:a16="http://schemas.microsoft.com/office/drawing/2014/main" id="{97D22AF3-518A-EF4E-9893-2DAF5EA10307}"/>
              </a:ext>
            </a:extLst>
          </p:cNvPr>
          <p:cNvSpPr txBox="1"/>
          <p:nvPr/>
        </p:nvSpPr>
        <p:spPr>
          <a:xfrm>
            <a:off x="3753589" y="2637938"/>
            <a:ext cx="3691468" cy="892552"/>
          </a:xfrm>
          <a:prstGeom prst="rect">
            <a:avLst/>
          </a:prstGeom>
          <a:noFill/>
          <a:ln>
            <a:solidFill>
              <a:schemeClr val="tx1"/>
            </a:solidFill>
          </a:ln>
        </p:spPr>
        <p:txBody>
          <a:bodyPr wrap="square" rtlCol="0">
            <a:spAutoFit/>
          </a:bodyPr>
          <a:lstStyle/>
          <a:p>
            <a:r>
              <a:rPr lang="en-US" sz="2400" dirty="0">
                <a:latin typeface="Futura Medium" panose="020B0602020204020303" pitchFamily="34" charset="-79"/>
              </a:rPr>
              <a:t>Convolution</a:t>
            </a:r>
          </a:p>
          <a:p>
            <a:r>
              <a:rPr lang="en-US" sz="1400" dirty="0">
                <a:solidFill>
                  <a:schemeClr val="tx1">
                    <a:lumMod val="85000"/>
                  </a:schemeClr>
                </a:solidFill>
                <a:latin typeface="Futura Medium" panose="020B0602020204020303" pitchFamily="34" charset="-79"/>
              </a:rPr>
              <a:t>4 Convolution layers followed by </a:t>
            </a:r>
            <a:r>
              <a:rPr lang="en-US" sz="1400" dirty="0" err="1">
                <a:solidFill>
                  <a:schemeClr val="tx1">
                    <a:lumMod val="85000"/>
                  </a:schemeClr>
                </a:solidFill>
                <a:latin typeface="Futura Medium" panose="020B0602020204020303" pitchFamily="34" charset="-79"/>
              </a:rPr>
              <a:t>ReLU</a:t>
            </a:r>
            <a:r>
              <a:rPr lang="en-US" sz="1400" dirty="0">
                <a:solidFill>
                  <a:schemeClr val="tx1">
                    <a:lumMod val="85000"/>
                  </a:schemeClr>
                </a:solidFill>
                <a:latin typeface="Futura Medium" panose="020B0602020204020303" pitchFamily="34" charset="-79"/>
              </a:rPr>
              <a:t> activation and max pooling.</a:t>
            </a:r>
          </a:p>
        </p:txBody>
      </p:sp>
      <p:sp>
        <p:nvSpPr>
          <p:cNvPr id="5" name="TextBox 4">
            <a:extLst>
              <a:ext uri="{FF2B5EF4-FFF2-40B4-BE49-F238E27FC236}">
                <a16:creationId xmlns:a16="http://schemas.microsoft.com/office/drawing/2014/main" id="{3C83D5D4-78C7-C64B-8B1C-A8CECDB8F501}"/>
              </a:ext>
            </a:extLst>
          </p:cNvPr>
          <p:cNvSpPr txBox="1"/>
          <p:nvPr/>
        </p:nvSpPr>
        <p:spPr>
          <a:xfrm>
            <a:off x="3753589" y="4191016"/>
            <a:ext cx="3691468" cy="892552"/>
          </a:xfrm>
          <a:prstGeom prst="rect">
            <a:avLst/>
          </a:prstGeom>
          <a:noFill/>
          <a:ln>
            <a:solidFill>
              <a:schemeClr val="tx1"/>
            </a:solidFill>
          </a:ln>
        </p:spPr>
        <p:txBody>
          <a:bodyPr wrap="square" rtlCol="0">
            <a:spAutoFit/>
          </a:bodyPr>
          <a:lstStyle/>
          <a:p>
            <a:r>
              <a:rPr lang="en-US" sz="2400" dirty="0">
                <a:latin typeface="Futura Medium" panose="020B0602020204020303" pitchFamily="34" charset="-79"/>
              </a:rPr>
              <a:t>Classification</a:t>
            </a:r>
          </a:p>
          <a:p>
            <a:r>
              <a:rPr lang="en-US" sz="1400" dirty="0">
                <a:solidFill>
                  <a:schemeClr val="tx1">
                    <a:lumMod val="85000"/>
                  </a:schemeClr>
                </a:solidFill>
                <a:latin typeface="Futura Medium" panose="020B0602020204020303" pitchFamily="34" charset="-79"/>
              </a:rPr>
              <a:t>2 Fully connected layers followed by </a:t>
            </a:r>
            <a:r>
              <a:rPr lang="en-US" sz="1400" dirty="0" err="1">
                <a:solidFill>
                  <a:schemeClr val="tx1">
                    <a:lumMod val="85000"/>
                  </a:schemeClr>
                </a:solidFill>
                <a:latin typeface="Futura Medium" panose="020B0602020204020303" pitchFamily="34" charset="-79"/>
              </a:rPr>
              <a:t>ReLu</a:t>
            </a:r>
            <a:r>
              <a:rPr lang="en-US" sz="1400" dirty="0">
                <a:solidFill>
                  <a:schemeClr val="tx1">
                    <a:lumMod val="85000"/>
                  </a:schemeClr>
                </a:solidFill>
                <a:latin typeface="Futura Medium" panose="020B0602020204020303" pitchFamily="34" charset="-79"/>
              </a:rPr>
              <a:t> activation and dropout regularization.</a:t>
            </a:r>
          </a:p>
        </p:txBody>
      </p:sp>
      <p:cxnSp>
        <p:nvCxnSpPr>
          <p:cNvPr id="17" name="Elbow Connector 16">
            <a:extLst>
              <a:ext uri="{FF2B5EF4-FFF2-40B4-BE49-F238E27FC236}">
                <a16:creationId xmlns:a16="http://schemas.microsoft.com/office/drawing/2014/main" id="{FB2D67C7-C17F-2A41-A4A1-2B393CF35CA2}"/>
              </a:ext>
            </a:extLst>
          </p:cNvPr>
          <p:cNvCxnSpPr>
            <a:cxnSpLocks/>
            <a:stCxn id="159" idx="1"/>
          </p:cNvCxnSpPr>
          <p:nvPr/>
        </p:nvCxnSpPr>
        <p:spPr>
          <a:xfrm rot="10800000">
            <a:off x="7445062" y="4618907"/>
            <a:ext cx="1402583" cy="88272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6CDA2A21-D171-E34E-BDE4-6B658B5C92C8}"/>
              </a:ext>
            </a:extLst>
          </p:cNvPr>
          <p:cNvGrpSpPr/>
          <p:nvPr/>
        </p:nvGrpSpPr>
        <p:grpSpPr>
          <a:xfrm>
            <a:off x="787102" y="2336685"/>
            <a:ext cx="2241860" cy="4038959"/>
            <a:chOff x="407472" y="2420208"/>
            <a:chExt cx="2241860" cy="4038959"/>
          </a:xfrm>
        </p:grpSpPr>
        <p:sp>
          <p:nvSpPr>
            <p:cNvPr id="6" name="TextBox 5">
              <a:extLst>
                <a:ext uri="{FF2B5EF4-FFF2-40B4-BE49-F238E27FC236}">
                  <a16:creationId xmlns:a16="http://schemas.microsoft.com/office/drawing/2014/main" id="{F4653965-1C07-814D-BAA7-5D4DF8FD5600}"/>
                </a:ext>
              </a:extLst>
            </p:cNvPr>
            <p:cNvSpPr txBox="1"/>
            <p:nvPr/>
          </p:nvSpPr>
          <p:spPr>
            <a:xfrm>
              <a:off x="407472" y="2420208"/>
              <a:ext cx="2241860" cy="4038959"/>
            </a:xfrm>
            <a:prstGeom prst="rect">
              <a:avLst/>
            </a:prstGeom>
            <a:noFill/>
            <a:ln>
              <a:solidFill>
                <a:schemeClr val="tx1"/>
              </a:solidFill>
            </a:ln>
          </p:spPr>
          <p:txBody>
            <a:bodyPr wrap="square" rtlCol="0">
              <a:noAutofit/>
            </a:bodyPr>
            <a:lstStyle/>
            <a:p>
              <a:r>
                <a:rPr lang="en-US" sz="2400" dirty="0">
                  <a:latin typeface="Futura Medium" panose="020B0602020204020303" pitchFamily="34" charset="-79"/>
                </a:rPr>
                <a:t>Output</a:t>
              </a:r>
              <a:endParaRPr lang="en-US" sz="2800" dirty="0">
                <a:latin typeface="Futura Medium" panose="020B0602020204020303" pitchFamily="34" charset="-79"/>
              </a:endParaRPr>
            </a:p>
            <a:p>
              <a:r>
                <a:rPr lang="en-US" sz="1400" dirty="0">
                  <a:solidFill>
                    <a:schemeClr val="tx1">
                      <a:lumMod val="85000"/>
                    </a:schemeClr>
                  </a:solidFill>
                  <a:latin typeface="Futura Medium" panose="020B0602020204020303" pitchFamily="34" charset="-79"/>
                </a:rPr>
                <a:t>The predicted age.</a:t>
              </a:r>
            </a:p>
          </p:txBody>
        </p:sp>
        <p:pic>
          <p:nvPicPr>
            <p:cNvPr id="21" name="Picture 20">
              <a:extLst>
                <a:ext uri="{FF2B5EF4-FFF2-40B4-BE49-F238E27FC236}">
                  <a16:creationId xmlns:a16="http://schemas.microsoft.com/office/drawing/2014/main" id="{89F0A337-F2B1-E342-97DC-532AC40EC17C}"/>
                </a:ext>
              </a:extLst>
            </p:cNvPr>
            <p:cNvPicPr>
              <a:picLocks noChangeAspect="1"/>
            </p:cNvPicPr>
            <p:nvPr/>
          </p:nvPicPr>
          <p:blipFill rotWithShape="1">
            <a:blip r:embed="rId4"/>
            <a:srcRect t="4419"/>
            <a:stretch/>
          </p:blipFill>
          <p:spPr>
            <a:xfrm>
              <a:off x="620557" y="3140376"/>
              <a:ext cx="1853419" cy="3150942"/>
            </a:xfrm>
            <a:prstGeom prst="rect">
              <a:avLst/>
            </a:prstGeom>
          </p:spPr>
        </p:pic>
      </p:grpSp>
    </p:spTree>
    <p:custDataLst>
      <p:tags r:id="rId1"/>
    </p:custDataLst>
    <p:extLst>
      <p:ext uri="{BB962C8B-B14F-4D97-AF65-F5344CB8AC3E}">
        <p14:creationId xmlns:p14="http://schemas.microsoft.com/office/powerpoint/2010/main" val="41874797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9" grpId="0" animBg="1"/>
      <p:bldP spid="2" grpId="0" animBg="1"/>
      <p:bldP spid="3"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age7image1828704">
            <a:extLst>
              <a:ext uri="{FF2B5EF4-FFF2-40B4-BE49-F238E27FC236}">
                <a16:creationId xmlns:a16="http://schemas.microsoft.com/office/drawing/2014/main" id="{9B6ADA17-C1F7-C545-8C9A-A8E0D089E4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42" b="78664"/>
          <a:stretch/>
        </p:blipFill>
        <p:spPr bwMode="auto">
          <a:xfrm>
            <a:off x="7054797" y="3492274"/>
            <a:ext cx="4731089" cy="2431473"/>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Elbow Connector 17">
            <a:extLst>
              <a:ext uri="{FF2B5EF4-FFF2-40B4-BE49-F238E27FC236}">
                <a16:creationId xmlns:a16="http://schemas.microsoft.com/office/drawing/2014/main" id="{56A2DE97-AB3C-1E41-8A5D-6FDB74ADEB1D}"/>
              </a:ext>
            </a:extLst>
          </p:cNvPr>
          <p:cNvCxnSpPr>
            <a:cxnSpLocks/>
          </p:cNvCxnSpPr>
          <p:nvPr/>
        </p:nvCxnSpPr>
        <p:spPr>
          <a:xfrm rot="5400000" flipH="1" flipV="1">
            <a:off x="7942986" y="3111936"/>
            <a:ext cx="1910324" cy="959492"/>
          </a:xfrm>
          <a:prstGeom prst="bentConnector3">
            <a:avLst>
              <a:gd name="adj1" fmla="val 7632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4268434-0044-2C40-9F0E-0D36089D19BA}"/>
              </a:ext>
            </a:extLst>
          </p:cNvPr>
          <p:cNvSpPr txBox="1"/>
          <p:nvPr/>
        </p:nvSpPr>
        <p:spPr>
          <a:xfrm>
            <a:off x="112807" y="3904775"/>
            <a:ext cx="4977455" cy="2834817"/>
          </a:xfrm>
          <a:prstGeom prst="rect">
            <a:avLst/>
          </a:prstGeom>
          <a:noFill/>
          <a:ln>
            <a:solidFill>
              <a:schemeClr val="tx1"/>
            </a:solidFill>
          </a:ln>
        </p:spPr>
        <p:txBody>
          <a:bodyPr wrap="square" rtlCol="0">
            <a:noAutofit/>
          </a:bodyPr>
          <a:lstStyle/>
          <a:p>
            <a:r>
              <a:rPr lang="en-US" sz="2400" dirty="0">
                <a:latin typeface="Futura Medium" panose="020B0602020204020303" pitchFamily="34" charset="-79"/>
              </a:rPr>
              <a:t>Max pooling</a:t>
            </a:r>
          </a:p>
          <a:p>
            <a:r>
              <a:rPr lang="en-US" sz="1400" dirty="0">
                <a:solidFill>
                  <a:schemeClr val="tx1">
                    <a:lumMod val="85000"/>
                  </a:schemeClr>
                </a:solidFill>
                <a:latin typeface="Futura Medium" panose="020B0602020204020303" pitchFamily="34" charset="-79"/>
              </a:rPr>
              <a:t>Make the input representations smaller and more manageable.</a:t>
            </a:r>
          </a:p>
          <a:p>
            <a:endParaRPr lang="en-US" dirty="0">
              <a:latin typeface="Futura Medium" panose="020B0602020204020303" pitchFamily="34" charset="-79"/>
            </a:endParaRPr>
          </a:p>
        </p:txBody>
      </p:sp>
      <p:pic>
        <p:nvPicPr>
          <p:cNvPr id="6" name="Picture 5">
            <a:extLst>
              <a:ext uri="{FF2B5EF4-FFF2-40B4-BE49-F238E27FC236}">
                <a16:creationId xmlns:a16="http://schemas.microsoft.com/office/drawing/2014/main" id="{00597459-9DBF-C142-8042-B830C4C3F63C}"/>
              </a:ext>
            </a:extLst>
          </p:cNvPr>
          <p:cNvPicPr>
            <a:picLocks noChangeAspect="1"/>
          </p:cNvPicPr>
          <p:nvPr/>
        </p:nvPicPr>
        <p:blipFill rotWithShape="1">
          <a:blip r:embed="rId4"/>
          <a:srcRect t="42170" b="10864"/>
          <a:stretch/>
        </p:blipFill>
        <p:spPr>
          <a:xfrm>
            <a:off x="316565" y="4784210"/>
            <a:ext cx="4539457" cy="1816935"/>
          </a:xfrm>
          <a:prstGeom prst="rect">
            <a:avLst/>
          </a:prstGeom>
        </p:spPr>
      </p:pic>
      <p:grpSp>
        <p:nvGrpSpPr>
          <p:cNvPr id="43" name="Group 42">
            <a:extLst>
              <a:ext uri="{FF2B5EF4-FFF2-40B4-BE49-F238E27FC236}">
                <a16:creationId xmlns:a16="http://schemas.microsoft.com/office/drawing/2014/main" id="{28B35401-93A6-6F49-B34A-165611E0896A}"/>
              </a:ext>
            </a:extLst>
          </p:cNvPr>
          <p:cNvGrpSpPr/>
          <p:nvPr/>
        </p:nvGrpSpPr>
        <p:grpSpPr>
          <a:xfrm>
            <a:off x="200151" y="328496"/>
            <a:ext cx="7244131" cy="2585323"/>
            <a:chOff x="200151" y="264996"/>
            <a:chExt cx="7244131" cy="2585323"/>
          </a:xfrm>
        </p:grpSpPr>
        <p:sp>
          <p:nvSpPr>
            <p:cNvPr id="41" name="TextBox 40">
              <a:extLst>
                <a:ext uri="{FF2B5EF4-FFF2-40B4-BE49-F238E27FC236}">
                  <a16:creationId xmlns:a16="http://schemas.microsoft.com/office/drawing/2014/main" id="{6E807447-DE4C-D247-81AC-6DF74C03E8D5}"/>
                </a:ext>
              </a:extLst>
            </p:cNvPr>
            <p:cNvSpPr txBox="1"/>
            <p:nvPr/>
          </p:nvSpPr>
          <p:spPr>
            <a:xfrm>
              <a:off x="200151" y="264996"/>
              <a:ext cx="7244131" cy="2585323"/>
            </a:xfrm>
            <a:prstGeom prst="rect">
              <a:avLst/>
            </a:prstGeom>
            <a:noFill/>
            <a:ln>
              <a:solidFill>
                <a:schemeClr val="tx1"/>
              </a:solidFill>
            </a:ln>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2" name="TextBox 11">
              <a:extLst>
                <a:ext uri="{FF2B5EF4-FFF2-40B4-BE49-F238E27FC236}">
                  <a16:creationId xmlns:a16="http://schemas.microsoft.com/office/drawing/2014/main" id="{E52B9CBC-21F1-B247-ABA6-4F09AF54C3AD}"/>
                </a:ext>
              </a:extLst>
            </p:cNvPr>
            <p:cNvSpPr txBox="1"/>
            <p:nvPr/>
          </p:nvSpPr>
          <p:spPr>
            <a:xfrm>
              <a:off x="249320" y="466831"/>
              <a:ext cx="3903644" cy="2031984"/>
            </a:xfrm>
            <a:prstGeom prst="rect">
              <a:avLst/>
            </a:prstGeom>
            <a:noFill/>
            <a:ln>
              <a:noFill/>
            </a:ln>
          </p:spPr>
          <p:txBody>
            <a:bodyPr wrap="square" rtlCol="0">
              <a:noAutofit/>
            </a:bodyPr>
            <a:lstStyle/>
            <a:p>
              <a:r>
                <a:rPr lang="en-US" sz="2400" dirty="0">
                  <a:latin typeface="Futura Medium" panose="020B0602020204020303" pitchFamily="34" charset="-79"/>
                </a:rPr>
                <a:t>Convolution layer</a:t>
              </a:r>
            </a:p>
            <a:p>
              <a:pPr marL="285750" indent="-285750">
                <a:buFont typeface="Arial" panose="020B0604020202020204" pitchFamily="34" charset="0"/>
                <a:buChar char="•"/>
              </a:pPr>
              <a:r>
                <a:rPr lang="en-US" sz="1400" dirty="0">
                  <a:solidFill>
                    <a:schemeClr val="tx1">
                      <a:lumMod val="85000"/>
                    </a:schemeClr>
                  </a:solidFill>
                  <a:latin typeface="Futura Medium" panose="020B0602020204020303" pitchFamily="34" charset="-79"/>
                </a:rPr>
                <a:t>A filter, or a feature detector, convolves the input and compute dot products.</a:t>
              </a:r>
            </a:p>
            <a:p>
              <a:pPr marL="285750" indent="-285750">
                <a:buFont typeface="Arial" panose="020B0604020202020204" pitchFamily="34" charset="0"/>
                <a:buChar char="•"/>
              </a:pPr>
              <a:r>
                <a:rPr lang="en-US" sz="1400" dirty="0">
                  <a:solidFill>
                    <a:schemeClr val="tx1">
                      <a:lumMod val="85000"/>
                    </a:schemeClr>
                  </a:solidFill>
                  <a:latin typeface="Futura Medium" panose="020B0602020204020303" pitchFamily="34" charset="-79"/>
                </a:rPr>
                <a:t>The output is a feature map, a matrix representation of input data.</a:t>
              </a:r>
            </a:p>
            <a:p>
              <a:pPr marL="285750" indent="-285750">
                <a:buFont typeface="Arial" panose="020B0604020202020204" pitchFamily="34" charset="0"/>
                <a:buChar char="•"/>
              </a:pPr>
              <a:r>
                <a:rPr lang="en-US" sz="1400" dirty="0">
                  <a:solidFill>
                    <a:schemeClr val="tx1">
                      <a:lumMod val="85000"/>
                    </a:schemeClr>
                  </a:solidFill>
                  <a:latin typeface="Futura Medium" panose="020B0602020204020303" pitchFamily="34" charset="-79"/>
                </a:rPr>
                <a:t>Learn the filter patterns on its own during the training process.</a:t>
              </a:r>
            </a:p>
          </p:txBody>
        </p:sp>
        <p:pic>
          <p:nvPicPr>
            <p:cNvPr id="15" name="Picture 14">
              <a:extLst>
                <a:ext uri="{FF2B5EF4-FFF2-40B4-BE49-F238E27FC236}">
                  <a16:creationId xmlns:a16="http://schemas.microsoft.com/office/drawing/2014/main" id="{6FA7C814-2FB8-654E-B03C-02B953FFF45D}"/>
                </a:ext>
              </a:extLst>
            </p:cNvPr>
            <p:cNvPicPr>
              <a:picLocks noChangeAspect="1"/>
            </p:cNvPicPr>
            <p:nvPr/>
          </p:nvPicPr>
          <p:blipFill>
            <a:blip r:embed="rId5"/>
            <a:stretch>
              <a:fillRect/>
            </a:stretch>
          </p:blipFill>
          <p:spPr>
            <a:xfrm>
              <a:off x="4025963" y="339640"/>
              <a:ext cx="3354819" cy="2449145"/>
            </a:xfrm>
            <a:prstGeom prst="rect">
              <a:avLst/>
            </a:prstGeom>
          </p:spPr>
        </p:pic>
      </p:grpSp>
      <p:sp>
        <p:nvSpPr>
          <p:cNvPr id="16" name="TextBox 15">
            <a:extLst>
              <a:ext uri="{FF2B5EF4-FFF2-40B4-BE49-F238E27FC236}">
                <a16:creationId xmlns:a16="http://schemas.microsoft.com/office/drawing/2014/main" id="{A0585C9C-AD86-8241-8F86-8AA59AB4600B}"/>
              </a:ext>
            </a:extLst>
          </p:cNvPr>
          <p:cNvSpPr txBox="1"/>
          <p:nvPr/>
        </p:nvSpPr>
        <p:spPr>
          <a:xfrm>
            <a:off x="8418402" y="1928634"/>
            <a:ext cx="3068917" cy="707886"/>
          </a:xfrm>
          <a:prstGeom prst="rect">
            <a:avLst/>
          </a:prstGeom>
          <a:noFill/>
          <a:ln>
            <a:solidFill>
              <a:schemeClr val="tx1"/>
            </a:solidFill>
          </a:ln>
        </p:spPr>
        <p:txBody>
          <a:bodyPr wrap="none" rtlCol="0">
            <a:spAutoFit/>
          </a:bodyPr>
          <a:lstStyle/>
          <a:p>
            <a:r>
              <a:rPr lang="en-US" sz="2400" dirty="0">
                <a:latin typeface="Futura Medium" panose="020B0602020204020303" pitchFamily="34" charset="-79"/>
              </a:rPr>
              <a:t>Rectified Linear Unit </a:t>
            </a:r>
          </a:p>
          <a:p>
            <a:r>
              <a:rPr lang="en-US" sz="1600" dirty="0">
                <a:solidFill>
                  <a:schemeClr val="tx1">
                    <a:lumMod val="85000"/>
                  </a:schemeClr>
                </a:solidFill>
                <a:latin typeface="Futura Medium" panose="020B0602020204020303" pitchFamily="34" charset="-79"/>
              </a:rPr>
              <a:t>Introduce non-linearity</a:t>
            </a:r>
          </a:p>
        </p:txBody>
      </p:sp>
      <p:cxnSp>
        <p:nvCxnSpPr>
          <p:cNvPr id="31" name="Straight Arrow Connector 30">
            <a:extLst>
              <a:ext uri="{FF2B5EF4-FFF2-40B4-BE49-F238E27FC236}">
                <a16:creationId xmlns:a16="http://schemas.microsoft.com/office/drawing/2014/main" id="{10106A9E-C9B8-7544-9797-FA9B1CEFE202}"/>
              </a:ext>
            </a:extLst>
          </p:cNvPr>
          <p:cNvCxnSpPr>
            <a:endCxn id="17" idx="3"/>
          </p:cNvCxnSpPr>
          <p:nvPr/>
        </p:nvCxnSpPr>
        <p:spPr>
          <a:xfrm flipH="1">
            <a:off x="5090262" y="5322183"/>
            <a:ext cx="1964535"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C7E1DE79-70BF-7B4A-968E-EB4B4D195683}"/>
              </a:ext>
            </a:extLst>
          </p:cNvPr>
          <p:cNvGrpSpPr/>
          <p:nvPr/>
        </p:nvGrpSpPr>
        <p:grpSpPr>
          <a:xfrm>
            <a:off x="3718560" y="2890711"/>
            <a:ext cx="3336238" cy="1277383"/>
            <a:chOff x="3718560" y="2890711"/>
            <a:chExt cx="3336238" cy="1277383"/>
          </a:xfrm>
        </p:grpSpPr>
        <p:cxnSp>
          <p:nvCxnSpPr>
            <p:cNvPr id="35" name="Elbow Connector 34">
              <a:extLst>
                <a:ext uri="{FF2B5EF4-FFF2-40B4-BE49-F238E27FC236}">
                  <a16:creationId xmlns:a16="http://schemas.microsoft.com/office/drawing/2014/main" id="{8D8BF96A-A2B6-3E4D-AD3D-644F844D62D5}"/>
                </a:ext>
              </a:extLst>
            </p:cNvPr>
            <p:cNvCxnSpPr/>
            <p:nvPr/>
          </p:nvCxnSpPr>
          <p:spPr>
            <a:xfrm rot="10800000">
              <a:off x="3718561" y="3487479"/>
              <a:ext cx="3336237" cy="680615"/>
            </a:xfrm>
            <a:prstGeom prst="bent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63DF280-BF7D-6F45-AD58-773A98C072BE}"/>
                </a:ext>
              </a:extLst>
            </p:cNvPr>
            <p:cNvCxnSpPr/>
            <p:nvPr/>
          </p:nvCxnSpPr>
          <p:spPr>
            <a:xfrm flipV="1">
              <a:off x="3718560" y="2890711"/>
              <a:ext cx="0" cy="5967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A135BCA3-C2A5-0D43-8D0A-0B6C1B3478AC}"/>
              </a:ext>
            </a:extLst>
          </p:cNvPr>
          <p:cNvPicPr>
            <a:picLocks noChangeAspect="1"/>
          </p:cNvPicPr>
          <p:nvPr/>
        </p:nvPicPr>
        <p:blipFill>
          <a:blip r:embed="rId6"/>
          <a:stretch>
            <a:fillRect/>
          </a:stretch>
        </p:blipFill>
        <p:spPr>
          <a:xfrm>
            <a:off x="9951191" y="173220"/>
            <a:ext cx="1772910" cy="1755414"/>
          </a:xfrm>
          <a:prstGeom prst="rect">
            <a:avLst/>
          </a:prstGeom>
        </p:spPr>
      </p:pic>
      <p:pic>
        <p:nvPicPr>
          <p:cNvPr id="4" name="Picture 3">
            <a:extLst>
              <a:ext uri="{FF2B5EF4-FFF2-40B4-BE49-F238E27FC236}">
                <a16:creationId xmlns:a16="http://schemas.microsoft.com/office/drawing/2014/main" id="{6E3C6FDB-B0DC-0948-8654-C3A374A9DFAF}"/>
              </a:ext>
            </a:extLst>
          </p:cNvPr>
          <p:cNvPicPr>
            <a:picLocks noChangeAspect="1"/>
          </p:cNvPicPr>
          <p:nvPr/>
        </p:nvPicPr>
        <p:blipFill>
          <a:blip r:embed="rId7"/>
          <a:stretch>
            <a:fillRect/>
          </a:stretch>
        </p:blipFill>
        <p:spPr>
          <a:xfrm>
            <a:off x="8056365" y="173220"/>
            <a:ext cx="1781614" cy="1755414"/>
          </a:xfrm>
          <a:prstGeom prst="rect">
            <a:avLst/>
          </a:prstGeom>
        </p:spPr>
      </p:pic>
    </p:spTree>
    <p:custDataLst>
      <p:tags r:id="rId1"/>
    </p:custDataLst>
    <p:extLst>
      <p:ext uri="{BB962C8B-B14F-4D97-AF65-F5344CB8AC3E}">
        <p14:creationId xmlns:p14="http://schemas.microsoft.com/office/powerpoint/2010/main" val="3394784800"/>
      </p:ext>
    </p:extLst>
  </p:cSld>
  <p:clrMapOvr>
    <a:masterClrMapping/>
  </p:clrMapOvr>
  <mc:AlternateContent xmlns:mc="http://schemas.openxmlformats.org/markup-compatibility/2006">
    <mc:Choice xmlns:p14="http://schemas.microsoft.com/office/powerpoint/2010/main" Requires="p14">
      <p:transition spd="slow" p14:dur="2000" advTm="157443"/>
    </mc:Choice>
    <mc:Fallback>
      <p:transition spd="slow" advTm="1574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age7image1828704">
            <a:extLst>
              <a:ext uri="{FF2B5EF4-FFF2-40B4-BE49-F238E27FC236}">
                <a16:creationId xmlns:a16="http://schemas.microsoft.com/office/drawing/2014/main" id="{9B6ADA17-C1F7-C545-8C9A-A8E0D089E4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1" t="64567" r="21501" b="18839"/>
          <a:stretch/>
        </p:blipFill>
        <p:spPr bwMode="auto">
          <a:xfrm>
            <a:off x="7874001" y="2031999"/>
            <a:ext cx="3352800" cy="221929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Elbow Connector 5">
            <a:extLst>
              <a:ext uri="{FF2B5EF4-FFF2-40B4-BE49-F238E27FC236}">
                <a16:creationId xmlns:a16="http://schemas.microsoft.com/office/drawing/2014/main" id="{4F0126AA-C5DF-2D44-81EB-D73C2DE8A4A0}"/>
              </a:ext>
            </a:extLst>
          </p:cNvPr>
          <p:cNvCxnSpPr>
            <a:cxnSpLocks/>
          </p:cNvCxnSpPr>
          <p:nvPr/>
        </p:nvCxnSpPr>
        <p:spPr>
          <a:xfrm rot="10800000" flipV="1">
            <a:off x="5393398" y="3631104"/>
            <a:ext cx="2480603" cy="229082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7B431489-4C59-4B41-A39F-D360625FA082}"/>
              </a:ext>
            </a:extLst>
          </p:cNvPr>
          <p:cNvGrpSpPr/>
          <p:nvPr/>
        </p:nvGrpSpPr>
        <p:grpSpPr>
          <a:xfrm>
            <a:off x="1656057" y="377950"/>
            <a:ext cx="3752849" cy="3873344"/>
            <a:chOff x="1656057" y="377950"/>
            <a:chExt cx="3752849" cy="3873344"/>
          </a:xfrm>
        </p:grpSpPr>
        <p:sp>
          <p:nvSpPr>
            <p:cNvPr id="8" name="TextBox 7">
              <a:extLst>
                <a:ext uri="{FF2B5EF4-FFF2-40B4-BE49-F238E27FC236}">
                  <a16:creationId xmlns:a16="http://schemas.microsoft.com/office/drawing/2014/main" id="{31A72DD7-EF8C-5546-B493-46C17A9E02D2}"/>
                </a:ext>
              </a:extLst>
            </p:cNvPr>
            <p:cNvSpPr txBox="1"/>
            <p:nvPr/>
          </p:nvSpPr>
          <p:spPr>
            <a:xfrm>
              <a:off x="1656057" y="377950"/>
              <a:ext cx="3752849" cy="3873344"/>
            </a:xfrm>
            <a:prstGeom prst="rect">
              <a:avLst/>
            </a:prstGeom>
            <a:noFill/>
            <a:ln>
              <a:solidFill>
                <a:schemeClr val="tx1"/>
              </a:solidFill>
            </a:ln>
          </p:spPr>
          <p:txBody>
            <a:bodyPr wrap="square" rtlCol="0">
              <a:noAutofit/>
            </a:bodyPr>
            <a:lstStyle/>
            <a:p>
              <a:r>
                <a:rPr lang="en-US" sz="2400" dirty="0">
                  <a:latin typeface="Futura Medium" panose="020B0602020204020303" pitchFamily="34" charset="-79"/>
                </a:rPr>
                <a:t>Dense Layer</a:t>
              </a:r>
            </a:p>
            <a:p>
              <a:pPr marL="285750" indent="-285750">
                <a:buFont typeface="Arial" panose="020B0604020202020204" pitchFamily="34" charset="0"/>
                <a:buChar char="•"/>
              </a:pPr>
              <a:r>
                <a:rPr lang="en-US" sz="1400" dirty="0">
                  <a:solidFill>
                    <a:schemeClr val="tx1">
                      <a:lumMod val="85000"/>
                    </a:schemeClr>
                  </a:solidFill>
                  <a:latin typeface="Futura Medium" panose="020B0602020204020303" pitchFamily="34" charset="-79"/>
                </a:rPr>
                <a:t>Also called a fully connected layer.</a:t>
              </a:r>
            </a:p>
            <a:p>
              <a:pPr marL="285750" indent="-285750">
                <a:buFont typeface="Arial" panose="020B0604020202020204" pitchFamily="34" charset="0"/>
                <a:buChar char="•"/>
              </a:pPr>
              <a:r>
                <a:rPr lang="en-US" sz="1400" dirty="0">
                  <a:solidFill>
                    <a:schemeClr val="tx1">
                      <a:lumMod val="85000"/>
                    </a:schemeClr>
                  </a:solidFill>
                  <a:latin typeface="Futura Medium" panose="020B0602020204020303" pitchFamily="34" charset="-79"/>
                </a:rPr>
                <a:t>To classify the input into various classes based on the training dataset. </a:t>
              </a:r>
            </a:p>
          </p:txBody>
        </p:sp>
        <p:pic>
          <p:nvPicPr>
            <p:cNvPr id="5" name="Picture 4">
              <a:extLst>
                <a:ext uri="{FF2B5EF4-FFF2-40B4-BE49-F238E27FC236}">
                  <a16:creationId xmlns:a16="http://schemas.microsoft.com/office/drawing/2014/main" id="{FDEB4680-DC8A-4A47-96AE-A87CEFE352C0}"/>
                </a:ext>
              </a:extLst>
            </p:cNvPr>
            <p:cNvPicPr>
              <a:picLocks noChangeAspect="1"/>
            </p:cNvPicPr>
            <p:nvPr/>
          </p:nvPicPr>
          <p:blipFill>
            <a:blip r:embed="rId4"/>
            <a:stretch>
              <a:fillRect/>
            </a:stretch>
          </p:blipFill>
          <p:spPr>
            <a:xfrm>
              <a:off x="1734373" y="1558108"/>
              <a:ext cx="3612886" cy="2564441"/>
            </a:xfrm>
            <a:prstGeom prst="rect">
              <a:avLst/>
            </a:prstGeom>
            <a:solidFill>
              <a:schemeClr val="tx1"/>
            </a:solidFill>
            <a:ln>
              <a:noFill/>
            </a:ln>
          </p:spPr>
        </p:pic>
      </p:grpSp>
      <p:sp>
        <p:nvSpPr>
          <p:cNvPr id="7" name="TextBox 6">
            <a:extLst>
              <a:ext uri="{FF2B5EF4-FFF2-40B4-BE49-F238E27FC236}">
                <a16:creationId xmlns:a16="http://schemas.microsoft.com/office/drawing/2014/main" id="{6C11DB5F-D863-9C46-952F-3210493769FA}"/>
              </a:ext>
            </a:extLst>
          </p:cNvPr>
          <p:cNvSpPr txBox="1"/>
          <p:nvPr/>
        </p:nvSpPr>
        <p:spPr>
          <a:xfrm>
            <a:off x="1734372" y="4565796"/>
            <a:ext cx="3674534" cy="1969770"/>
          </a:xfrm>
          <a:prstGeom prst="rect">
            <a:avLst/>
          </a:prstGeom>
          <a:noFill/>
          <a:ln>
            <a:solidFill>
              <a:schemeClr val="tx1"/>
            </a:solidFill>
          </a:ln>
        </p:spPr>
        <p:txBody>
          <a:bodyPr wrap="square" rtlCol="0">
            <a:spAutoFit/>
          </a:bodyPr>
          <a:lstStyle/>
          <a:p>
            <a:r>
              <a:rPr lang="en-US" sz="2400" dirty="0">
                <a:latin typeface="Futura Medium" panose="020B0602020204020303" pitchFamily="34" charset="-79"/>
              </a:rPr>
              <a:t>Dropout</a:t>
            </a:r>
          </a:p>
          <a:p>
            <a:pPr marL="285750" indent="-285750">
              <a:buFont typeface="Arial" panose="020B0604020202020204" pitchFamily="34" charset="0"/>
              <a:buChar char="•"/>
            </a:pPr>
            <a:r>
              <a:rPr lang="en-US" sz="1400" dirty="0">
                <a:solidFill>
                  <a:schemeClr val="tx1">
                    <a:lumMod val="85000"/>
                  </a:schemeClr>
                </a:solidFill>
                <a:latin typeface="Futura Medium" panose="020B0602020204020303" pitchFamily="34" charset="-79"/>
              </a:rPr>
              <a:t>A regularization technique for reducing overfitting in neural networks by preventing complex co-adaptations on training data.</a:t>
            </a:r>
          </a:p>
          <a:p>
            <a:pPr marL="285750" indent="-285750">
              <a:buFont typeface="Arial" panose="020B0604020202020204" pitchFamily="34" charset="0"/>
              <a:buChar char="•"/>
            </a:pPr>
            <a:r>
              <a:rPr lang="en-US" sz="1400" dirty="0">
                <a:solidFill>
                  <a:schemeClr val="tx1">
                    <a:lumMod val="85000"/>
                  </a:schemeClr>
                </a:solidFill>
                <a:latin typeface="Futura Medium" panose="020B0602020204020303" pitchFamily="34" charset="-79"/>
              </a:rPr>
              <a:t>Overfitting: the production of an analysis that corresponds too closely to one particular set of data.</a:t>
            </a:r>
          </a:p>
        </p:txBody>
      </p:sp>
      <p:cxnSp>
        <p:nvCxnSpPr>
          <p:cNvPr id="13" name="Straight Arrow Connector 12">
            <a:extLst>
              <a:ext uri="{FF2B5EF4-FFF2-40B4-BE49-F238E27FC236}">
                <a16:creationId xmlns:a16="http://schemas.microsoft.com/office/drawing/2014/main" id="{7C081FFF-8B00-C240-898E-B121DF746594}"/>
              </a:ext>
            </a:extLst>
          </p:cNvPr>
          <p:cNvCxnSpPr/>
          <p:nvPr/>
        </p:nvCxnSpPr>
        <p:spPr>
          <a:xfrm flipH="1">
            <a:off x="5408906" y="2557220"/>
            <a:ext cx="246509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41772448"/>
      </p:ext>
    </p:extLst>
  </p:cSld>
  <p:clrMapOvr>
    <a:masterClrMapping/>
  </p:clrMapOvr>
  <mc:AlternateContent xmlns:mc="http://schemas.openxmlformats.org/markup-compatibility/2006">
    <mc:Choice xmlns:p14="http://schemas.microsoft.com/office/powerpoint/2010/main" Requires="p14">
      <p:transition spd="slow" p14:dur="2000" advTm="67806"/>
    </mc:Choice>
    <mc:Fallback>
      <p:transition spd="slow" advTm="6780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65B4B-2B9F-9C48-BD8A-46367F6F1599}"/>
              </a:ext>
            </a:extLst>
          </p:cNvPr>
          <p:cNvSpPr>
            <a:spLocks noGrp="1"/>
          </p:cNvSpPr>
          <p:nvPr>
            <p:ph type="title"/>
          </p:nvPr>
        </p:nvSpPr>
        <p:spPr>
          <a:xfrm>
            <a:off x="1002321" y="983050"/>
            <a:ext cx="10131425" cy="1456267"/>
          </a:xfrm>
        </p:spPr>
        <p:txBody>
          <a:bodyPr>
            <a:normAutofit fontScale="90000"/>
          </a:bodyPr>
          <a:lstStyle/>
          <a:p>
            <a:r>
              <a:rPr lang="en-US" cap="none" dirty="0"/>
              <a:t>SUMMARY</a:t>
            </a:r>
            <a:br>
              <a:rPr lang="en-US" cap="none" dirty="0"/>
            </a:br>
            <a:r>
              <a:rPr lang="en-US" sz="3100" cap="none" dirty="0">
                <a:solidFill>
                  <a:schemeClr val="tx1">
                    <a:lumMod val="85000"/>
                  </a:schemeClr>
                </a:solidFill>
              </a:rPr>
              <a:t>How is the convolutional neural network age model trained?</a:t>
            </a:r>
            <a:endParaRPr lang="en-US" cap="none" dirty="0">
              <a:solidFill>
                <a:schemeClr val="tx1">
                  <a:lumMod val="85000"/>
                </a:schemeClr>
              </a:solidFill>
            </a:endParaRPr>
          </a:p>
        </p:txBody>
      </p:sp>
      <p:graphicFrame>
        <p:nvGraphicFramePr>
          <p:cNvPr id="6" name="Content Placeholder 5">
            <a:extLst>
              <a:ext uri="{FF2B5EF4-FFF2-40B4-BE49-F238E27FC236}">
                <a16:creationId xmlns:a16="http://schemas.microsoft.com/office/drawing/2014/main" id="{434E310A-9D97-5C40-AAB2-DACF8F860E55}"/>
              </a:ext>
            </a:extLst>
          </p:cNvPr>
          <p:cNvGraphicFramePr>
            <a:graphicFrameLocks noGrp="1"/>
          </p:cNvGraphicFramePr>
          <p:nvPr>
            <p:ph idx="1"/>
            <p:extLst>
              <p:ext uri="{D42A27DB-BD31-4B8C-83A1-F6EECF244321}">
                <p14:modId xmlns:p14="http://schemas.microsoft.com/office/powerpoint/2010/main" val="3278738067"/>
              </p:ext>
            </p:extLst>
          </p:nvPr>
        </p:nvGraphicFramePr>
        <p:xfrm>
          <a:off x="1002322" y="2463624"/>
          <a:ext cx="10131425" cy="33847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a:extLst>
              <a:ext uri="{FF2B5EF4-FFF2-40B4-BE49-F238E27FC236}">
                <a16:creationId xmlns:a16="http://schemas.microsoft.com/office/drawing/2014/main" id="{DCE3BC72-0DAE-DE4F-86A5-EC76A9945083}"/>
              </a:ext>
            </a:extLst>
          </p:cNvPr>
          <p:cNvPicPr>
            <a:picLocks noChangeAspect="1"/>
          </p:cNvPicPr>
          <p:nvPr/>
        </p:nvPicPr>
        <p:blipFill rotWithShape="1">
          <a:blip r:embed="rId9"/>
          <a:srcRect t="3721" b="30233"/>
          <a:stretch/>
        </p:blipFill>
        <p:spPr>
          <a:xfrm>
            <a:off x="4140184" y="1318952"/>
            <a:ext cx="3855697" cy="4529471"/>
          </a:xfrm>
          <a:prstGeom prst="rect">
            <a:avLst/>
          </a:prstGeom>
        </p:spPr>
      </p:pic>
    </p:spTree>
    <p:custDataLst>
      <p:tags r:id="rId1"/>
    </p:custDataLst>
    <p:extLst>
      <p:ext uri="{BB962C8B-B14F-4D97-AF65-F5344CB8AC3E}">
        <p14:creationId xmlns:p14="http://schemas.microsoft.com/office/powerpoint/2010/main" val="717066755"/>
      </p:ext>
    </p:extLst>
  </p:cSld>
  <p:clrMapOvr>
    <a:masterClrMapping/>
  </p:clrMapOvr>
  <mc:AlternateContent xmlns:mc="http://schemas.openxmlformats.org/markup-compatibility/2006">
    <mc:Choice xmlns:p14="http://schemas.microsoft.com/office/powerpoint/2010/main" Requires="p14">
      <p:transition spd="slow" p14:dur="2000" advTm="58467"/>
    </mc:Choice>
    <mc:Fallback>
      <p:transition spd="slow" advTm="584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D833F-5DF8-7A4E-AF3C-6F8E44AD4919}"/>
              </a:ext>
            </a:extLst>
          </p:cNvPr>
          <p:cNvSpPr>
            <a:spLocks noGrp="1"/>
          </p:cNvSpPr>
          <p:nvPr>
            <p:ph type="title"/>
          </p:nvPr>
        </p:nvSpPr>
        <p:spPr/>
        <p:txBody>
          <a:bodyPr/>
          <a:lstStyle/>
          <a:p>
            <a:r>
              <a:rPr lang="en-US" dirty="0"/>
              <a:t>Reference</a:t>
            </a:r>
          </a:p>
        </p:txBody>
      </p:sp>
      <p:sp>
        <p:nvSpPr>
          <p:cNvPr id="3" name="Content Placeholder 2">
            <a:extLst>
              <a:ext uri="{FF2B5EF4-FFF2-40B4-BE49-F238E27FC236}">
                <a16:creationId xmlns:a16="http://schemas.microsoft.com/office/drawing/2014/main" id="{C4334E62-A594-1445-9C48-D391887AA559}"/>
              </a:ext>
            </a:extLst>
          </p:cNvPr>
          <p:cNvSpPr>
            <a:spLocks noGrp="1"/>
          </p:cNvSpPr>
          <p:nvPr>
            <p:ph idx="1"/>
          </p:nvPr>
        </p:nvSpPr>
        <p:spPr>
          <a:xfrm>
            <a:off x="685801" y="1534333"/>
            <a:ext cx="10131425" cy="4866468"/>
          </a:xfrm>
        </p:spPr>
        <p:txBody>
          <a:bodyPr>
            <a:normAutofit/>
          </a:bodyPr>
          <a:lstStyle/>
          <a:p>
            <a:r>
              <a:rPr lang="en-US" sz="1600" dirty="0" err="1"/>
              <a:t>Culurciello</a:t>
            </a:r>
            <a:r>
              <a:rPr lang="en-US" sz="1600" dirty="0"/>
              <a:t>, Eugenio. “The History of Neural Networks”. </a:t>
            </a:r>
            <a:r>
              <a:rPr lang="en-US" sz="1600" dirty="0" err="1"/>
              <a:t>Dataconomy.com</a:t>
            </a:r>
            <a:r>
              <a:rPr lang="en-US" sz="1600" dirty="0"/>
              <a:t>. April 19, 2017. </a:t>
            </a:r>
            <a:r>
              <a:rPr lang="en-US" sz="1600" dirty="0">
                <a:hlinkClick r:id="rId2"/>
              </a:rPr>
              <a:t>http://dataconomy.com/2017/04/history-neural-networks/</a:t>
            </a:r>
            <a:endParaRPr lang="en-US" sz="1600" dirty="0"/>
          </a:p>
          <a:p>
            <a:r>
              <a:rPr lang="en-US" sz="1600" dirty="0" err="1"/>
              <a:t>Geitgey</a:t>
            </a:r>
            <a:r>
              <a:rPr lang="en-US" sz="1600" dirty="0"/>
              <a:t>, Adam. “Machine Learning is Fun! Part 3: Deep Learning and Convolutional Neural Networks”. </a:t>
            </a:r>
            <a:r>
              <a:rPr lang="en-US" sz="1600" dirty="0" err="1"/>
              <a:t>Medium.com</a:t>
            </a:r>
            <a:r>
              <a:rPr lang="en-US" sz="1600" dirty="0"/>
              <a:t>. Jun 13, 2016. </a:t>
            </a:r>
            <a:r>
              <a:rPr lang="en-US" sz="1600" dirty="0">
                <a:hlinkClick r:id="rId3"/>
              </a:rPr>
              <a:t>https://medium.com/@ageitgey/machine-learning-is-fun-part-3-deep-learning-and-convolutional-neural-networks-f40359318721</a:t>
            </a:r>
            <a:endParaRPr lang="en-US" sz="1600" dirty="0"/>
          </a:p>
          <a:p>
            <a:r>
              <a:rPr lang="en-US" sz="1600" dirty="0" err="1"/>
              <a:t>Karn</a:t>
            </a:r>
            <a:r>
              <a:rPr lang="en-US" sz="1600" dirty="0"/>
              <a:t>, Ujjwal. “An Intuitive Explanation of Convolutional Neural Networks”. </a:t>
            </a:r>
            <a:r>
              <a:rPr lang="en-US" sz="1600" dirty="0" err="1"/>
              <a:t>Ujjwalkarn.me</a:t>
            </a:r>
            <a:r>
              <a:rPr lang="en-US" sz="1600" dirty="0"/>
              <a:t>. August 11, 2016. </a:t>
            </a:r>
            <a:r>
              <a:rPr lang="en-US" sz="1600" dirty="0">
                <a:hlinkClick r:id="rId4"/>
              </a:rPr>
              <a:t>https://ujjwalkarn.me/2016/08/11/intuitive-explanation-convnets/</a:t>
            </a:r>
            <a:endParaRPr lang="en-US" sz="1600" dirty="0"/>
          </a:p>
          <a:p>
            <a:r>
              <a:rPr lang="en-US" sz="1600" dirty="0" err="1"/>
              <a:t>Pyrkov</a:t>
            </a:r>
            <a:r>
              <a:rPr lang="en-US" sz="1600" dirty="0"/>
              <a:t>, Timothy. “Extracting biological age from biomedical data via deep learning: too much of a good thing?”. </a:t>
            </a:r>
            <a:r>
              <a:rPr lang="en-US" sz="1600" dirty="0" err="1">
                <a:hlinkClick r:id="rId5"/>
              </a:rPr>
              <a:t>www.nature.com</a:t>
            </a:r>
            <a:r>
              <a:rPr lang="en-US" sz="1600" dirty="0">
                <a:hlinkClick r:id="rId5"/>
              </a:rPr>
              <a:t>/</a:t>
            </a:r>
            <a:r>
              <a:rPr lang="en-US" sz="1600" dirty="0" err="1">
                <a:hlinkClick r:id="rId5"/>
              </a:rPr>
              <a:t>scientificreports</a:t>
            </a:r>
            <a:r>
              <a:rPr lang="en-US" sz="1600" dirty="0">
                <a:hlinkClick r:id="rId5"/>
              </a:rPr>
              <a:t>. March 26. 2018. 10.1038/s41598-018-23534-9</a:t>
            </a:r>
            <a:endParaRPr lang="en-US" sz="1600" dirty="0"/>
          </a:p>
          <a:p>
            <a:r>
              <a:rPr lang="en-US" sz="1600" dirty="0"/>
              <a:t>“Scientists use AI to predict biological age based on smartphone and wearables data”. </a:t>
            </a:r>
            <a:r>
              <a:rPr lang="en-US" sz="1600" dirty="0" err="1"/>
              <a:t>Mipt.ru</a:t>
            </a:r>
            <a:r>
              <a:rPr lang="en-US" sz="1600" dirty="0"/>
              <a:t>. March 29, 2018. </a:t>
            </a:r>
            <a:r>
              <a:rPr lang="en-US" sz="1600" dirty="0">
                <a:hlinkClick r:id="rId6"/>
              </a:rPr>
              <a:t>https://mipt.ru/english/news/scientists_use_ai_to_predict_biological_age_based_on_smartphone_and_wearables_data?sphrase_id=231861</a:t>
            </a:r>
            <a:endParaRPr lang="en-US" sz="1600" dirty="0"/>
          </a:p>
          <a:p>
            <a:r>
              <a:rPr lang="en-US" sz="1600" dirty="0"/>
              <a:t>“A Beginner’s Guide to Deep Convolutional Neural Networks (CNNs)”. Deeplearning4j.org. https://deeplearning4j.org/</a:t>
            </a:r>
            <a:r>
              <a:rPr lang="en-US" sz="1600" dirty="0" err="1"/>
              <a:t>convolutionalnetwork</a:t>
            </a:r>
            <a:endParaRPr lang="en-US" sz="1600" dirty="0"/>
          </a:p>
        </p:txBody>
      </p:sp>
    </p:spTree>
    <p:extLst>
      <p:ext uri="{BB962C8B-B14F-4D97-AF65-F5344CB8AC3E}">
        <p14:creationId xmlns:p14="http://schemas.microsoft.com/office/powerpoint/2010/main" val="3201732397"/>
      </p:ext>
    </p:extLst>
  </p:cSld>
  <p:clrMapOvr>
    <a:masterClrMapping/>
  </p:clrMapOvr>
  <mc:AlternateContent xmlns:mc="http://schemas.openxmlformats.org/markup-compatibility/2006">
    <mc:Choice xmlns:p14="http://schemas.microsoft.com/office/powerpoint/2010/main" Requires="p14">
      <p:transition spd="slow" p14:dur="2000" advTm="4345"/>
    </mc:Choice>
    <mc:Fallback>
      <p:transition spd="slow" advTm="434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82DBB8-48BC-CC45-BB49-EA7BC04BD405}"/>
              </a:ext>
            </a:extLst>
          </p:cNvPr>
          <p:cNvPicPr>
            <a:picLocks noChangeAspect="1"/>
          </p:cNvPicPr>
          <p:nvPr/>
        </p:nvPicPr>
        <p:blipFill rotWithShape="1">
          <a:blip r:embed="rId2">
            <a:extLst/>
          </a:blip>
          <a:srcRect t="4110" r="2" b="11664"/>
          <a:stretch/>
        </p:blipFill>
        <p:spPr>
          <a:xfrm>
            <a:off x="1" y="10"/>
            <a:ext cx="6099048" cy="3428990"/>
          </a:xfrm>
          <a:prstGeom prst="rect">
            <a:avLst/>
          </a:prstGeom>
        </p:spPr>
      </p:pic>
      <p:pic>
        <p:nvPicPr>
          <p:cNvPr id="2" name="Picture 1">
            <a:extLst>
              <a:ext uri="{FF2B5EF4-FFF2-40B4-BE49-F238E27FC236}">
                <a16:creationId xmlns:a16="http://schemas.microsoft.com/office/drawing/2014/main" id="{F5A39218-88B4-0748-9F9F-7B23008A8C22}"/>
              </a:ext>
            </a:extLst>
          </p:cNvPr>
          <p:cNvPicPr>
            <a:picLocks noChangeAspect="1"/>
          </p:cNvPicPr>
          <p:nvPr/>
        </p:nvPicPr>
        <p:blipFill rotWithShape="1">
          <a:blip r:embed="rId3"/>
          <a:srcRect t="10075" r="2" b="5700"/>
          <a:stretch/>
        </p:blipFill>
        <p:spPr>
          <a:xfrm>
            <a:off x="1" y="3429000"/>
            <a:ext cx="6099048" cy="3429000"/>
          </a:xfrm>
          <a:prstGeom prst="rect">
            <a:avLst/>
          </a:prstGeom>
        </p:spPr>
      </p:pic>
      <p:pic>
        <p:nvPicPr>
          <p:cNvPr id="3" name="Picture 2">
            <a:extLst>
              <a:ext uri="{FF2B5EF4-FFF2-40B4-BE49-F238E27FC236}">
                <a16:creationId xmlns:a16="http://schemas.microsoft.com/office/drawing/2014/main" id="{C50575A8-21BD-504D-BC54-62C2A6E87662}"/>
              </a:ext>
            </a:extLst>
          </p:cNvPr>
          <p:cNvPicPr>
            <a:picLocks noChangeAspect="1"/>
          </p:cNvPicPr>
          <p:nvPr/>
        </p:nvPicPr>
        <p:blipFill rotWithShape="1">
          <a:blip r:embed="rId4"/>
          <a:srcRect r="2" b="53"/>
          <a:stretch/>
        </p:blipFill>
        <p:spPr>
          <a:xfrm>
            <a:off x="6092952" y="10"/>
            <a:ext cx="6099048" cy="3428990"/>
          </a:xfrm>
          <a:prstGeom prst="rect">
            <a:avLst/>
          </a:prstGeom>
        </p:spPr>
      </p:pic>
      <p:pic>
        <p:nvPicPr>
          <p:cNvPr id="4" name="Picture 3">
            <a:extLst>
              <a:ext uri="{FF2B5EF4-FFF2-40B4-BE49-F238E27FC236}">
                <a16:creationId xmlns:a16="http://schemas.microsoft.com/office/drawing/2014/main" id="{BB4B9CB6-BBD5-DB40-A036-8819E4D4CE98}"/>
              </a:ext>
            </a:extLst>
          </p:cNvPr>
          <p:cNvPicPr>
            <a:picLocks noChangeAspect="1"/>
          </p:cNvPicPr>
          <p:nvPr/>
        </p:nvPicPr>
        <p:blipFill rotWithShape="1">
          <a:blip r:embed="rId5"/>
          <a:srcRect r="2" b="1368"/>
          <a:stretch/>
        </p:blipFill>
        <p:spPr>
          <a:xfrm>
            <a:off x="6092952" y="3429000"/>
            <a:ext cx="6099048" cy="3429000"/>
          </a:xfrm>
          <a:prstGeom prst="rect">
            <a:avLst/>
          </a:prstGeom>
        </p:spPr>
      </p:pic>
    </p:spTree>
    <p:extLst>
      <p:ext uri="{BB962C8B-B14F-4D97-AF65-F5344CB8AC3E}">
        <p14:creationId xmlns:p14="http://schemas.microsoft.com/office/powerpoint/2010/main" val="2148572815"/>
      </p:ext>
    </p:extLst>
  </p:cSld>
  <p:clrMapOvr>
    <a:masterClrMapping/>
  </p:clrMapOvr>
  <mc:AlternateContent xmlns:mc="http://schemas.openxmlformats.org/markup-compatibility/2006">
    <mc:Choice xmlns:p14="http://schemas.microsoft.com/office/powerpoint/2010/main" Requires="p14">
      <p:transition spd="slow" p14:dur="2000" advTm="37464"/>
    </mc:Choice>
    <mc:Fallback>
      <p:transition spd="slow" advTm="374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3"/>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2"/>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utura Medium" panose="020B0602020204020303" pitchFamily="34" charset="-79"/>
            </a:endParaRPr>
          </a:p>
        </p:txBody>
      </p:sp>
      <p:cxnSp>
        <p:nvCxnSpPr>
          <p:cNvPr id="19" name="Straight Connector 18">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6626186-00BE-6A41-94B3-0ED670C565B0}"/>
              </a:ext>
            </a:extLst>
          </p:cNvPr>
          <p:cNvSpPr>
            <a:spLocks noGrp="1"/>
          </p:cNvSpPr>
          <p:nvPr>
            <p:ph type="title"/>
          </p:nvPr>
        </p:nvSpPr>
        <p:spPr>
          <a:xfrm>
            <a:off x="685799" y="1150076"/>
            <a:ext cx="3659389" cy="4557849"/>
          </a:xfrm>
        </p:spPr>
        <p:txBody>
          <a:bodyPr>
            <a:normAutofit/>
          </a:bodyPr>
          <a:lstStyle/>
          <a:p>
            <a:pPr algn="r"/>
            <a:r>
              <a:rPr lang="en-US" sz="3200" dirty="0"/>
              <a:t>Introduction</a:t>
            </a:r>
            <a:endParaRPr lang="en-US" dirty="0"/>
          </a:p>
        </p:txBody>
      </p:sp>
      <p:sp>
        <p:nvSpPr>
          <p:cNvPr id="3" name="Content Placeholder 2">
            <a:extLst>
              <a:ext uri="{FF2B5EF4-FFF2-40B4-BE49-F238E27FC236}">
                <a16:creationId xmlns:a16="http://schemas.microsoft.com/office/drawing/2014/main" id="{E79ACBBC-50B5-914C-A283-E52776C3A406}"/>
              </a:ext>
            </a:extLst>
          </p:cNvPr>
          <p:cNvSpPr>
            <a:spLocks noGrp="1"/>
          </p:cNvSpPr>
          <p:nvPr>
            <p:ph idx="1"/>
          </p:nvPr>
        </p:nvSpPr>
        <p:spPr>
          <a:xfrm>
            <a:off x="4988658" y="358588"/>
            <a:ext cx="6517543" cy="6499412"/>
          </a:xfrm>
        </p:spPr>
        <p:txBody>
          <a:bodyPr>
            <a:normAutofit/>
          </a:bodyPr>
          <a:lstStyle/>
          <a:p>
            <a:r>
              <a:rPr lang="en-US" sz="2000" dirty="0"/>
              <a:t>March, 2018</a:t>
            </a:r>
          </a:p>
          <a:p>
            <a:r>
              <a:rPr lang="en-US" sz="2000" dirty="0"/>
              <a:t>GERO Biotech &amp; Moscow Institute of Physics and Technology</a:t>
            </a:r>
          </a:p>
          <a:p>
            <a:r>
              <a:rPr lang="en-US" sz="2000" dirty="0"/>
              <a:t>A computer algorithm that predicts biological age and mortality risk based on physical activities</a:t>
            </a:r>
          </a:p>
          <a:p>
            <a:r>
              <a:rPr lang="en-US" sz="2000" dirty="0"/>
              <a:t>Combine wearable sensors and AI technologies to monitor health risks with real-time feedback to patients and care providers</a:t>
            </a:r>
          </a:p>
          <a:p>
            <a:r>
              <a:rPr lang="en-US" sz="2000" dirty="0"/>
              <a:t>Team leader: Peter </a:t>
            </a:r>
            <a:r>
              <a:rPr lang="en-US" sz="2000" dirty="0" err="1"/>
              <a:t>Fedichev</a:t>
            </a:r>
            <a:r>
              <a:rPr lang="en-US" sz="2000" dirty="0"/>
              <a:t>, Ph.D.</a:t>
            </a:r>
          </a:p>
          <a:p>
            <a:pPr lvl="1"/>
            <a:r>
              <a:rPr lang="en-US" sz="1800" dirty="0"/>
              <a:t> The head of the Laboratory of Biological Systems Simulation at MIPT</a:t>
            </a:r>
          </a:p>
          <a:p>
            <a:pPr lvl="1"/>
            <a:r>
              <a:rPr lang="en-US" sz="1800" dirty="0"/>
              <a:t>GERO Science Director</a:t>
            </a:r>
          </a:p>
          <a:p>
            <a:pPr lvl="1"/>
            <a:endParaRPr lang="en-US" sz="1800" dirty="0"/>
          </a:p>
        </p:txBody>
      </p:sp>
    </p:spTree>
    <p:extLst>
      <p:ext uri="{BB962C8B-B14F-4D97-AF65-F5344CB8AC3E}">
        <p14:creationId xmlns:p14="http://schemas.microsoft.com/office/powerpoint/2010/main" val="22373953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58392"/>
    </mc:Choice>
    <mc:Fallback>
      <p:transition spd="slow" advTm="5839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17F7527-5AC0-479A-B79F-9CF46341049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1" name="Rectangle 10">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utura Medium" panose="020B0602020204020303" pitchFamily="34" charset="-79"/>
            </a:endParaRPr>
          </a:p>
        </p:txBody>
      </p:sp>
      <p:cxnSp>
        <p:nvCxnSpPr>
          <p:cNvPr id="13" name="Straight Connector 12">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5ACB2D7-D9D2-7949-B55C-94FABE746B1B}"/>
              </a:ext>
            </a:extLst>
          </p:cNvPr>
          <p:cNvSpPr>
            <a:spLocks noGrp="1"/>
          </p:cNvSpPr>
          <p:nvPr>
            <p:ph type="title"/>
          </p:nvPr>
        </p:nvSpPr>
        <p:spPr>
          <a:xfrm>
            <a:off x="685799" y="1150076"/>
            <a:ext cx="3659389" cy="4557849"/>
          </a:xfrm>
        </p:spPr>
        <p:txBody>
          <a:bodyPr vert="horz" lIns="91440" tIns="45720" rIns="91440" bIns="45720" rtlCol="0" anchor="ctr">
            <a:normAutofit/>
          </a:bodyPr>
          <a:lstStyle/>
          <a:p>
            <a:pPr algn="r"/>
            <a:endParaRPr lang="en-US" sz="3600" dirty="0"/>
          </a:p>
        </p:txBody>
      </p:sp>
      <p:sp>
        <p:nvSpPr>
          <p:cNvPr id="4" name="Text Placeholder 3">
            <a:extLst>
              <a:ext uri="{FF2B5EF4-FFF2-40B4-BE49-F238E27FC236}">
                <a16:creationId xmlns:a16="http://schemas.microsoft.com/office/drawing/2014/main" id="{89802B2C-6BEB-5E47-B105-E38A0980B1F2}"/>
              </a:ext>
            </a:extLst>
          </p:cNvPr>
          <p:cNvSpPr>
            <a:spLocks noGrp="1"/>
          </p:cNvSpPr>
          <p:nvPr>
            <p:ph type="body" sz="half" idx="2"/>
          </p:nvPr>
        </p:nvSpPr>
        <p:spPr>
          <a:xfrm>
            <a:off x="4988658" y="1150076"/>
            <a:ext cx="6517543" cy="4557849"/>
          </a:xfrm>
        </p:spPr>
        <p:txBody>
          <a:bodyPr vert="horz" lIns="91440" tIns="45720" rIns="91440" bIns="45720" rtlCol="0" anchor="ctr">
            <a:normAutofit fontScale="92500"/>
          </a:bodyPr>
          <a:lstStyle/>
          <a:p>
            <a:pPr>
              <a:lnSpc>
                <a:spcPct val="150000"/>
              </a:lnSpc>
            </a:pPr>
            <a:r>
              <a:rPr lang="en-US" sz="2000" dirty="0">
                <a:ea typeface="Baskerville" panose="02020502070401020303" pitchFamily="18" charset="0"/>
              </a:rPr>
              <a:t>	“Recent promising examples [of Artificial Intelligence] in the field of medicine include neural networks showing cardiologist-level performance in detection of the arrhythmia in ECG data, deriving biomarkers of age from clinical blood biochemistry, and predicting mortality based on electronic medical records. Inspired by these examples, we explored AI potential for Health Risks Assessment (HRA) based on human physical activity.” </a:t>
            </a:r>
          </a:p>
          <a:p>
            <a:pPr algn="r">
              <a:lnSpc>
                <a:spcPct val="150000"/>
              </a:lnSpc>
            </a:pPr>
            <a:r>
              <a:rPr lang="en-US" sz="2000" strike="sngStrike" dirty="0">
                <a:ea typeface="Baskerville" panose="02020502070401020303" pitchFamily="18" charset="0"/>
              </a:rPr>
              <a:t>    </a:t>
            </a:r>
            <a:r>
              <a:rPr lang="en-US" sz="2000" dirty="0">
                <a:ea typeface="Baskerville" panose="02020502070401020303" pitchFamily="18" charset="0"/>
              </a:rPr>
              <a:t>Peter </a:t>
            </a:r>
            <a:r>
              <a:rPr lang="en-US" sz="2000" dirty="0" err="1">
                <a:ea typeface="Baskerville" panose="02020502070401020303" pitchFamily="18" charset="0"/>
              </a:rPr>
              <a:t>Fedichev</a:t>
            </a:r>
            <a:endParaRPr lang="en-US" sz="2000" dirty="0">
              <a:ea typeface="Baskerville" panose="02020502070401020303" pitchFamily="18" charset="0"/>
            </a:endParaRPr>
          </a:p>
          <a:p>
            <a:pPr>
              <a:lnSpc>
                <a:spcPct val="150000"/>
              </a:lnSpc>
            </a:pPr>
            <a:endParaRPr lang="en-US" sz="2000" dirty="0"/>
          </a:p>
        </p:txBody>
      </p:sp>
      <p:pic>
        <p:nvPicPr>
          <p:cNvPr id="8" name="Picture Placeholder 4">
            <a:extLst>
              <a:ext uri="{FF2B5EF4-FFF2-40B4-BE49-F238E27FC236}">
                <a16:creationId xmlns:a16="http://schemas.microsoft.com/office/drawing/2014/main" id="{5B91D023-ABB5-3C4F-9FA9-212C91017647}"/>
              </a:ext>
            </a:extLst>
          </p:cNvPr>
          <p:cNvPicPr>
            <a:picLocks noGrp="1" noChangeAspect="1"/>
          </p:cNvPicPr>
          <p:nvPr>
            <p:ph type="pic" idx="1"/>
          </p:nvPr>
        </p:nvPicPr>
        <p:blipFill>
          <a:blip r:embed="rId4"/>
          <a:srcRect t="3669" b="3669"/>
          <a:stretch>
            <a:fillRect/>
          </a:stretch>
        </p:blipFill>
        <p:spPr>
          <a:xfrm>
            <a:off x="685799" y="965443"/>
            <a:ext cx="3659389" cy="5099317"/>
          </a:xfrm>
          <a:prstGeom prst="rect">
            <a:avLst/>
          </a:prstGeom>
        </p:spPr>
      </p:pic>
    </p:spTree>
    <p:extLst>
      <p:ext uri="{BB962C8B-B14F-4D97-AF65-F5344CB8AC3E}">
        <p14:creationId xmlns:p14="http://schemas.microsoft.com/office/powerpoint/2010/main" val="3771051807"/>
      </p:ext>
    </p:extLst>
  </p:cSld>
  <p:clrMapOvr>
    <a:masterClrMapping/>
  </p:clrMapOvr>
  <mc:AlternateContent xmlns:mc="http://schemas.openxmlformats.org/markup-compatibility/2006">
    <mc:Choice xmlns:p14="http://schemas.microsoft.com/office/powerpoint/2010/main" Requires="p14">
      <p:transition spd="slow" p14:dur="2000" advTm="35306"/>
    </mc:Choice>
    <mc:Fallback>
      <p:transition spd="slow" advTm="3530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463E791-08E2-C34C-9E7E-9F588184B683}"/>
              </a:ext>
            </a:extLst>
          </p:cNvPr>
          <p:cNvPicPr>
            <a:picLocks noGrp="1" noChangeAspect="1"/>
          </p:cNvPicPr>
          <p:nvPr>
            <p:ph idx="1"/>
          </p:nvPr>
        </p:nvPicPr>
        <p:blipFill>
          <a:blip r:embed="rId2">
            <a:extLst/>
          </a:blip>
          <a:stretch>
            <a:fillRect/>
          </a:stretch>
        </p:blipFill>
        <p:spPr>
          <a:xfrm>
            <a:off x="5971685" y="1013779"/>
            <a:ext cx="5124017" cy="4714095"/>
          </a:xfrm>
          <a:prstGeom prst="rect">
            <a:avLst/>
          </a:prstGeom>
        </p:spPr>
      </p:pic>
      <p:sp>
        <p:nvSpPr>
          <p:cNvPr id="2" name="Title 1">
            <a:extLst>
              <a:ext uri="{FF2B5EF4-FFF2-40B4-BE49-F238E27FC236}">
                <a16:creationId xmlns:a16="http://schemas.microsoft.com/office/drawing/2014/main" id="{F74280EB-419C-C640-BD86-43B27422D764}"/>
              </a:ext>
            </a:extLst>
          </p:cNvPr>
          <p:cNvSpPr>
            <a:spLocks noGrp="1"/>
          </p:cNvSpPr>
          <p:nvPr>
            <p:ph type="title"/>
          </p:nvPr>
        </p:nvSpPr>
        <p:spPr>
          <a:xfrm>
            <a:off x="643464" y="639097"/>
            <a:ext cx="4789678" cy="3452456"/>
          </a:xfrm>
        </p:spPr>
        <p:txBody>
          <a:bodyPr vert="horz" lIns="91440" tIns="45720" rIns="91440" bIns="45720" rtlCol="0" anchor="b">
            <a:normAutofit/>
          </a:bodyPr>
          <a:lstStyle/>
          <a:p>
            <a:pPr algn="r"/>
            <a:r>
              <a:rPr lang="en-US" sz="4400" dirty="0">
                <a:solidFill>
                  <a:srgbClr val="FFFFFF"/>
                </a:solidFill>
              </a:rPr>
              <a:t>GERO Lifespan</a:t>
            </a:r>
          </a:p>
        </p:txBody>
      </p:sp>
    </p:spTree>
    <p:extLst>
      <p:ext uri="{BB962C8B-B14F-4D97-AF65-F5344CB8AC3E}">
        <p14:creationId xmlns:p14="http://schemas.microsoft.com/office/powerpoint/2010/main" val="159823565"/>
      </p:ext>
    </p:extLst>
  </p:cSld>
  <p:clrMapOvr>
    <a:masterClrMapping/>
  </p:clrMapOvr>
  <mc:AlternateContent xmlns:mc="http://schemas.openxmlformats.org/markup-compatibility/2006">
    <mc:Choice xmlns:p14="http://schemas.microsoft.com/office/powerpoint/2010/main" Requires="p14">
      <p:transition spd="slow" p14:dur="2000" advTm="50290"/>
    </mc:Choice>
    <mc:Fallback>
      <p:transition spd="slow" advTm="5029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D1E5586-8BB5-40F6-96C3-2E87DD7CE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utura Medium" panose="020B0602020204020303" pitchFamily="34" charset="-79"/>
            </a:endParaRPr>
          </a:p>
        </p:txBody>
      </p:sp>
      <p:cxnSp>
        <p:nvCxnSpPr>
          <p:cNvPr id="16" name="Straight Connector 15">
            <a:extLst>
              <a:ext uri="{FF2B5EF4-FFF2-40B4-BE49-F238E27FC236}">
                <a16:creationId xmlns:a16="http://schemas.microsoft.com/office/drawing/2014/main" id="{8A832D40-B9E2-4CE7-9E0A-B35591EA20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629" y="3810000"/>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32D3A9A-B444-524A-9077-BA650CC8552C}"/>
              </a:ext>
            </a:extLst>
          </p:cNvPr>
          <p:cNvSpPr>
            <a:spLocks noGrp="1"/>
          </p:cNvSpPr>
          <p:nvPr>
            <p:ph type="ctrTitle"/>
          </p:nvPr>
        </p:nvSpPr>
        <p:spPr>
          <a:xfrm>
            <a:off x="1993802" y="1340881"/>
            <a:ext cx="8204391" cy="2346475"/>
          </a:xfrm>
          <a:solidFill>
            <a:srgbClr val="6B2697">
              <a:alpha val="40392"/>
            </a:srgbClr>
          </a:solidFill>
          <a:ln w="47625">
            <a:solidFill>
              <a:schemeClr val="accent1">
                <a:lumMod val="40000"/>
                <a:lumOff val="60000"/>
              </a:schemeClr>
            </a:solidFill>
            <a:round/>
          </a:ln>
          <a:effectLst>
            <a:softEdge rad="0"/>
          </a:effectLst>
        </p:spPr>
        <p:style>
          <a:lnRef idx="2">
            <a:schemeClr val="dk1"/>
          </a:lnRef>
          <a:fillRef idx="1">
            <a:schemeClr val="lt1"/>
          </a:fillRef>
          <a:effectRef idx="0">
            <a:schemeClr val="dk1"/>
          </a:effectRef>
          <a:fontRef idx="minor">
            <a:schemeClr val="dk1"/>
          </a:fontRef>
        </p:style>
        <p:txBody>
          <a:bodyPr anchor="ctr">
            <a:normAutofit/>
          </a:bodyPr>
          <a:lstStyle/>
          <a:p>
            <a:pPr algn="l"/>
            <a:r>
              <a:rPr lang="en-US" sz="5400" dirty="0">
                <a:solidFill>
                  <a:schemeClr val="tx1"/>
                </a:solidFill>
                <a:latin typeface="Futura Medium" panose="020B0602020204020303" pitchFamily="34" charset="-79"/>
              </a:rPr>
              <a:t>What algorithm</a:t>
            </a:r>
            <a:br>
              <a:rPr lang="en-US" sz="5400" dirty="0">
                <a:solidFill>
                  <a:schemeClr val="tx1"/>
                </a:solidFill>
                <a:latin typeface="Futura Medium" panose="020B0602020204020303" pitchFamily="34" charset="-79"/>
              </a:rPr>
            </a:br>
            <a:r>
              <a:rPr lang="en-US" sz="5400" dirty="0">
                <a:solidFill>
                  <a:schemeClr val="tx1"/>
                </a:solidFill>
                <a:latin typeface="Futura Medium" panose="020B0602020204020303" pitchFamily="34" charset="-79"/>
              </a:rPr>
              <a:t>do they use?</a:t>
            </a:r>
          </a:p>
        </p:txBody>
      </p:sp>
      <p:sp>
        <p:nvSpPr>
          <p:cNvPr id="10" name="Title 1">
            <a:extLst>
              <a:ext uri="{FF2B5EF4-FFF2-40B4-BE49-F238E27FC236}">
                <a16:creationId xmlns:a16="http://schemas.microsoft.com/office/drawing/2014/main" id="{8BBF658E-EE37-9B46-AE49-C4402331589A}"/>
              </a:ext>
            </a:extLst>
          </p:cNvPr>
          <p:cNvSpPr txBox="1">
            <a:spLocks/>
          </p:cNvSpPr>
          <p:nvPr/>
        </p:nvSpPr>
        <p:spPr>
          <a:xfrm>
            <a:off x="1993802" y="3932646"/>
            <a:ext cx="8204391" cy="1643402"/>
          </a:xfrm>
          <a:prstGeom prst="rect">
            <a:avLst/>
          </a:prstGeom>
          <a:solidFill>
            <a:srgbClr val="6B2697">
              <a:alpha val="40392"/>
            </a:srgbClr>
          </a:solidFill>
          <a:ln w="47625">
            <a:solidFill>
              <a:schemeClr val="accent2">
                <a:lumMod val="60000"/>
                <a:lumOff val="40000"/>
              </a:schemeClr>
            </a:solidFill>
          </a:ln>
          <a:effectLst>
            <a:softEdge rad="0"/>
          </a:effectLst>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fontScale="92500"/>
          </a:bodyPr>
          <a:lstStyle>
            <a:lvl1pPr algn="ctr">
              <a:spcBef>
                <a:spcPct val="0"/>
              </a:spcBef>
              <a:buNone/>
              <a:defRPr sz="6000" b="1" cap="all">
                <a:ln w="3175" cmpd="sng">
                  <a:noFill/>
                </a:ln>
                <a:effectLs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r"/>
            <a:r>
              <a:rPr lang="en-US" b="0" dirty="0">
                <a:solidFill>
                  <a:schemeClr val="tx1"/>
                </a:solidFill>
                <a:latin typeface="Futura Medium" panose="020B0602020204020303" pitchFamily="34" charset="-79"/>
              </a:rPr>
              <a:t>How does it work?</a:t>
            </a:r>
          </a:p>
        </p:txBody>
      </p:sp>
    </p:spTree>
    <p:custDataLst>
      <p:tags r:id="rId1"/>
    </p:custDataLst>
    <p:extLst>
      <p:ext uri="{BB962C8B-B14F-4D97-AF65-F5344CB8AC3E}">
        <p14:creationId xmlns:p14="http://schemas.microsoft.com/office/powerpoint/2010/main" val="3445204542"/>
      </p:ext>
    </p:extLst>
  </p:cSld>
  <p:clrMapOvr>
    <a:masterClrMapping/>
  </p:clrMapOvr>
  <mc:AlternateContent xmlns:mc="http://schemas.openxmlformats.org/markup-compatibility/2006">
    <mc:Choice xmlns:p14="http://schemas.microsoft.com/office/powerpoint/2010/main" Requires="p14">
      <p:transition spd="slow" p14:dur="2000" advTm="19871"/>
    </mc:Choice>
    <mc:Fallback>
      <p:transition spd="slow" advTm="198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114A06-CBD8-1142-9BA3-F2D78027AC03}"/>
              </a:ext>
            </a:extLst>
          </p:cNvPr>
          <p:cNvPicPr>
            <a:picLocks noChangeAspect="1"/>
          </p:cNvPicPr>
          <p:nvPr/>
        </p:nvPicPr>
        <p:blipFill rotWithShape="1">
          <a:blip r:embed="rId3"/>
          <a:srcRect l="33824" t="8888" r="24346" b="9020"/>
          <a:stretch/>
        </p:blipFill>
        <p:spPr>
          <a:xfrm>
            <a:off x="1232181" y="639097"/>
            <a:ext cx="4280568" cy="525042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 name="Title 1">
            <a:extLst>
              <a:ext uri="{FF2B5EF4-FFF2-40B4-BE49-F238E27FC236}">
                <a16:creationId xmlns:a16="http://schemas.microsoft.com/office/drawing/2014/main" id="{F9B44E28-70D2-7B43-AA2B-072D3D11B8BB}"/>
              </a:ext>
            </a:extLst>
          </p:cNvPr>
          <p:cNvSpPr>
            <a:spLocks noGrp="1"/>
          </p:cNvSpPr>
          <p:nvPr>
            <p:ph type="title"/>
          </p:nvPr>
        </p:nvSpPr>
        <p:spPr>
          <a:xfrm>
            <a:off x="5844987" y="639097"/>
            <a:ext cx="5703541" cy="1641987"/>
          </a:xfrm>
        </p:spPr>
        <p:txBody>
          <a:bodyPr>
            <a:normAutofit/>
          </a:bodyPr>
          <a:lstStyle/>
          <a:p>
            <a:r>
              <a:rPr lang="en-US" dirty="0"/>
              <a:t>Convolutional </a:t>
            </a:r>
            <a:br>
              <a:rPr lang="en-US" dirty="0"/>
            </a:br>
            <a:r>
              <a:rPr lang="en-US" dirty="0"/>
              <a:t>neural network</a:t>
            </a:r>
          </a:p>
        </p:txBody>
      </p:sp>
      <p:sp>
        <p:nvSpPr>
          <p:cNvPr id="3" name="Content Placeholder 2">
            <a:extLst>
              <a:ext uri="{FF2B5EF4-FFF2-40B4-BE49-F238E27FC236}">
                <a16:creationId xmlns:a16="http://schemas.microsoft.com/office/drawing/2014/main" id="{8A9EE850-CDA8-F144-A706-C8236D66A5AB}"/>
              </a:ext>
            </a:extLst>
          </p:cNvPr>
          <p:cNvSpPr>
            <a:spLocks noGrp="1"/>
          </p:cNvSpPr>
          <p:nvPr>
            <p:ph idx="1"/>
          </p:nvPr>
        </p:nvSpPr>
        <p:spPr>
          <a:xfrm>
            <a:off x="5844988" y="2244069"/>
            <a:ext cx="5703541" cy="3645454"/>
          </a:xfrm>
        </p:spPr>
        <p:txBody>
          <a:bodyPr>
            <a:normAutofit lnSpcReduction="10000"/>
          </a:bodyPr>
          <a:lstStyle/>
          <a:p>
            <a:r>
              <a:rPr lang="en-US" sz="2000" dirty="0"/>
              <a:t>Machine Learning</a:t>
            </a:r>
          </a:p>
          <a:p>
            <a:r>
              <a:rPr lang="en-US" sz="2000" dirty="0"/>
              <a:t>Pattern recognition</a:t>
            </a:r>
          </a:p>
          <a:p>
            <a:r>
              <a:rPr lang="en-US" sz="2000" dirty="0"/>
              <a:t>An artificial neural network that contains </a:t>
            </a:r>
            <a:r>
              <a:rPr lang="en-US" sz="2000"/>
              <a:t>multiple convolution </a:t>
            </a:r>
            <a:r>
              <a:rPr lang="en-US" sz="2000" dirty="0"/>
              <a:t>layers to detect patterns </a:t>
            </a:r>
          </a:p>
          <a:p>
            <a:pPr lvl="1"/>
            <a:r>
              <a:rPr lang="en-US" sz="1800" dirty="0"/>
              <a:t>Each convolution layer consists of many neurons that have learnable weights and biases. </a:t>
            </a:r>
          </a:p>
          <a:p>
            <a:r>
              <a:rPr lang="en-US" sz="2000" dirty="0"/>
              <a:t>It is inspired by biological processes in that the connectivity pattern between CNN neurons resemble to the organization of animal’s neural network. </a:t>
            </a:r>
          </a:p>
        </p:txBody>
      </p:sp>
    </p:spTree>
    <p:extLst>
      <p:ext uri="{BB962C8B-B14F-4D97-AF65-F5344CB8AC3E}">
        <p14:creationId xmlns:p14="http://schemas.microsoft.com/office/powerpoint/2010/main" val="2157907949"/>
      </p:ext>
    </p:extLst>
  </p:cSld>
  <p:clrMapOvr>
    <a:masterClrMapping/>
  </p:clrMapOvr>
  <mc:AlternateContent xmlns:mc="http://schemas.openxmlformats.org/markup-compatibility/2006">
    <mc:Choice xmlns:p14="http://schemas.microsoft.com/office/powerpoint/2010/main" Requires="p14">
      <p:transition spd="slow" p14:dur="2000" advTm="96534"/>
    </mc:Choice>
    <mc:Fallback>
      <p:transition spd="slow" advTm="96534"/>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5" name="Content Placeholder 4" descr="page2image3834016">
            <a:extLst>
              <a:ext uri="{FF2B5EF4-FFF2-40B4-BE49-F238E27FC236}">
                <a16:creationId xmlns:a16="http://schemas.microsoft.com/office/drawing/2014/main" id="{1632655B-62E6-4044-90F4-203D29EDAF65}"/>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579903" y="3176842"/>
            <a:ext cx="9029018" cy="3002147"/>
          </a:xfrm>
          <a:prstGeom prst="roundRect">
            <a:avLst>
              <a:gd name="adj" fmla="val 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041E0EB-06DE-C14B-932F-70F928C26FB8}"/>
              </a:ext>
            </a:extLst>
          </p:cNvPr>
          <p:cNvSpPr>
            <a:spLocks noGrp="1"/>
          </p:cNvSpPr>
          <p:nvPr>
            <p:ph type="title"/>
          </p:nvPr>
        </p:nvSpPr>
        <p:spPr>
          <a:xfrm>
            <a:off x="0" y="377198"/>
            <a:ext cx="3251912" cy="2336800"/>
          </a:xfrm>
        </p:spPr>
        <p:txBody>
          <a:bodyPr vert="horz" lIns="91440" tIns="45720" rIns="91440" bIns="45720" rtlCol="0" anchor="ctr">
            <a:normAutofit/>
          </a:bodyPr>
          <a:lstStyle/>
          <a:p>
            <a:pPr algn="r"/>
            <a:r>
              <a:rPr lang="en-US" sz="3600" dirty="0"/>
              <a:t>DEEP </a:t>
            </a:r>
            <a:r>
              <a:rPr lang="en-US" sz="3600" dirty="0" err="1"/>
              <a:t>CNN_Age</a:t>
            </a:r>
            <a:r>
              <a:rPr lang="en-US" sz="3600" dirty="0"/>
              <a:t> Model</a:t>
            </a:r>
          </a:p>
        </p:txBody>
      </p:sp>
      <p:sp>
        <p:nvSpPr>
          <p:cNvPr id="4" name="Text Placeholder 3">
            <a:extLst>
              <a:ext uri="{FF2B5EF4-FFF2-40B4-BE49-F238E27FC236}">
                <a16:creationId xmlns:a16="http://schemas.microsoft.com/office/drawing/2014/main" id="{929C3229-D781-AC48-B024-3AB58F553F15}"/>
              </a:ext>
            </a:extLst>
          </p:cNvPr>
          <p:cNvSpPr>
            <a:spLocks noGrp="1"/>
          </p:cNvSpPr>
          <p:nvPr>
            <p:ph type="body" sz="half" idx="2"/>
          </p:nvPr>
        </p:nvSpPr>
        <p:spPr>
          <a:xfrm>
            <a:off x="3612682" y="564611"/>
            <a:ext cx="8095882" cy="2421029"/>
          </a:xfrm>
        </p:spPr>
        <p:txBody>
          <a:bodyPr vert="horz" lIns="91440" tIns="45720" rIns="91440" bIns="45720" rtlCol="0" anchor="ctr">
            <a:normAutofit/>
          </a:bodyPr>
          <a:lstStyle/>
          <a:p>
            <a:pPr marL="342900" indent="-342900">
              <a:buFont typeface="Courier New" panose="02070309020205020404" pitchFamily="49" charset="0"/>
              <a:buChar char="o"/>
            </a:pPr>
            <a:r>
              <a:rPr lang="en-US" sz="2000" dirty="0"/>
              <a:t>The researches build three age-estimating models:</a:t>
            </a:r>
          </a:p>
          <a:p>
            <a:pPr marL="800100" lvl="1" indent="-342900">
              <a:buFont typeface="Courier New" panose="02070309020205020404" pitchFamily="49" charset="0"/>
              <a:buChar char="o"/>
            </a:pPr>
            <a:r>
              <a:rPr lang="en-US" sz="1600" dirty="0"/>
              <a:t>Deep convolutional neural network </a:t>
            </a:r>
            <a:r>
              <a:rPr lang="en-US" sz="1600" dirty="0">
                <a:solidFill>
                  <a:schemeClr val="tx1">
                    <a:lumMod val="85000"/>
                  </a:schemeClr>
                </a:solidFill>
              </a:rPr>
              <a:t>(</a:t>
            </a:r>
            <a:r>
              <a:rPr lang="en-US" sz="1600" dirty="0" err="1">
                <a:solidFill>
                  <a:schemeClr val="tx1">
                    <a:lumMod val="85000"/>
                  </a:schemeClr>
                </a:solidFill>
              </a:rPr>
              <a:t>CNN_Age</a:t>
            </a:r>
            <a:r>
              <a:rPr lang="en-US" sz="1600" dirty="0">
                <a:solidFill>
                  <a:schemeClr val="tx1">
                    <a:lumMod val="85000"/>
                  </a:schemeClr>
                </a:solidFill>
              </a:rPr>
              <a:t> model)</a:t>
            </a:r>
          </a:p>
          <a:p>
            <a:pPr marL="800100" lvl="1" indent="-342900">
              <a:buFont typeface="Courier New" panose="02070309020205020404" pitchFamily="49" charset="0"/>
              <a:buChar char="o"/>
            </a:pPr>
            <a:r>
              <a:rPr lang="en-US" sz="1600" dirty="0">
                <a:solidFill>
                  <a:schemeClr val="tx1">
                    <a:lumMod val="85000"/>
                  </a:schemeClr>
                </a:solidFill>
              </a:rPr>
              <a:t>Regularized multivariate regression (</a:t>
            </a:r>
            <a:r>
              <a:rPr lang="en-US" sz="1600" dirty="0" err="1">
                <a:solidFill>
                  <a:schemeClr val="tx1">
                    <a:lumMod val="85000"/>
                  </a:schemeClr>
                </a:solidFill>
              </a:rPr>
              <a:t>REG_Age</a:t>
            </a:r>
            <a:r>
              <a:rPr lang="en-US" sz="1600" dirty="0">
                <a:solidFill>
                  <a:schemeClr val="tx1">
                    <a:lumMod val="85000"/>
                  </a:schemeClr>
                </a:solidFill>
              </a:rPr>
              <a:t> model)</a:t>
            </a:r>
          </a:p>
          <a:p>
            <a:pPr marL="800100" lvl="1" indent="-342900">
              <a:buFont typeface="Courier New" panose="02070309020205020404" pitchFamily="49" charset="0"/>
              <a:buChar char="o"/>
            </a:pPr>
            <a:r>
              <a:rPr lang="en-US" sz="1600" dirty="0">
                <a:solidFill>
                  <a:schemeClr val="tx1">
                    <a:lumMod val="85000"/>
                  </a:schemeClr>
                </a:solidFill>
              </a:rPr>
              <a:t>Principal component analysis (</a:t>
            </a:r>
            <a:r>
              <a:rPr lang="en-US" sz="1600" dirty="0" err="1">
                <a:solidFill>
                  <a:schemeClr val="tx1">
                    <a:lumMod val="85000"/>
                  </a:schemeClr>
                </a:solidFill>
              </a:rPr>
              <a:t>PCA_Age</a:t>
            </a:r>
            <a:r>
              <a:rPr lang="en-US" sz="1600" dirty="0">
                <a:solidFill>
                  <a:schemeClr val="tx1">
                    <a:lumMod val="85000"/>
                  </a:schemeClr>
                </a:solidFill>
              </a:rPr>
              <a:t> model)</a:t>
            </a:r>
          </a:p>
          <a:p>
            <a:pPr marL="342900" indent="-342900">
              <a:buFont typeface="Courier New" panose="02070309020205020404" pitchFamily="49" charset="0"/>
              <a:buChar char="o"/>
            </a:pPr>
            <a:r>
              <a:rPr lang="en-US" sz="2000" dirty="0" err="1"/>
              <a:t>CNN_Age</a:t>
            </a:r>
            <a:r>
              <a:rPr lang="en-US" sz="2000" dirty="0"/>
              <a:t> outperforms </a:t>
            </a:r>
            <a:r>
              <a:rPr lang="en-US" sz="2000" dirty="0" err="1"/>
              <a:t>REG_Age</a:t>
            </a:r>
            <a:r>
              <a:rPr lang="en-US" sz="2000" dirty="0"/>
              <a:t> and </a:t>
            </a:r>
            <a:r>
              <a:rPr lang="en-US" sz="2000" dirty="0" err="1"/>
              <a:t>PCA_Age</a:t>
            </a:r>
            <a:r>
              <a:rPr lang="en-US" sz="2000" dirty="0"/>
              <a:t> in terms of the chronological age prediction accuracy. </a:t>
            </a:r>
          </a:p>
          <a:p>
            <a:pPr marL="342900" indent="-342900">
              <a:buFont typeface="Courier New" panose="02070309020205020404" pitchFamily="49" charset="0"/>
              <a:buChar char="o"/>
            </a:pPr>
            <a:endParaRPr lang="en-US" sz="2000" dirty="0"/>
          </a:p>
        </p:txBody>
      </p:sp>
      <p:cxnSp>
        <p:nvCxnSpPr>
          <p:cNvPr id="6" name="Straight Connector 5">
            <a:extLst>
              <a:ext uri="{FF2B5EF4-FFF2-40B4-BE49-F238E27FC236}">
                <a16:creationId xmlns:a16="http://schemas.microsoft.com/office/drawing/2014/main" id="{8798BDBB-550C-5244-95DF-66C1A1383AAB}"/>
              </a:ext>
            </a:extLst>
          </p:cNvPr>
          <p:cNvCxnSpPr>
            <a:cxnSpLocks/>
          </p:cNvCxnSpPr>
          <p:nvPr/>
        </p:nvCxnSpPr>
        <p:spPr>
          <a:xfrm>
            <a:off x="3465690" y="519289"/>
            <a:ext cx="0" cy="1986845"/>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682562"/>
      </p:ext>
    </p:extLst>
  </p:cSld>
  <p:clrMapOvr>
    <a:masterClrMapping/>
  </p:clrMapOvr>
  <mc:AlternateContent xmlns:mc="http://schemas.openxmlformats.org/markup-compatibility/2006">
    <mc:Choice xmlns:p14="http://schemas.microsoft.com/office/powerpoint/2010/main" Requires="p14">
      <p:transition spd="slow" p14:dur="2000" advTm="78830"/>
    </mc:Choice>
    <mc:Fallback>
      <p:transition spd="slow" advTm="7883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D3A9A-B444-524A-9077-BA650CC8552C}"/>
              </a:ext>
            </a:extLst>
          </p:cNvPr>
          <p:cNvSpPr>
            <a:spLocks noGrp="1"/>
          </p:cNvSpPr>
          <p:nvPr>
            <p:ph type="ctrTitle"/>
          </p:nvPr>
        </p:nvSpPr>
        <p:spPr>
          <a:xfrm>
            <a:off x="1993802" y="1340881"/>
            <a:ext cx="8204391" cy="2346475"/>
          </a:xfrm>
          <a:solidFill>
            <a:srgbClr val="6B2697">
              <a:alpha val="40392"/>
            </a:srgbClr>
          </a:solidFill>
          <a:ln w="47625">
            <a:solidFill>
              <a:schemeClr val="accent1">
                <a:lumMod val="40000"/>
                <a:lumOff val="60000"/>
              </a:schemeClr>
            </a:solidFill>
            <a:round/>
          </a:ln>
          <a:effectLst>
            <a:softEdge rad="0"/>
          </a:effectLst>
        </p:spPr>
        <p:style>
          <a:lnRef idx="2">
            <a:schemeClr val="dk1"/>
          </a:lnRef>
          <a:fillRef idx="1">
            <a:schemeClr val="lt1"/>
          </a:fillRef>
          <a:effectRef idx="0">
            <a:schemeClr val="dk1"/>
          </a:effectRef>
          <a:fontRef idx="minor">
            <a:schemeClr val="dk1"/>
          </a:fontRef>
        </p:style>
        <p:txBody>
          <a:bodyPr anchor="ctr">
            <a:normAutofit/>
          </a:bodyPr>
          <a:lstStyle/>
          <a:p>
            <a:pPr algn="l"/>
            <a:r>
              <a:rPr lang="en-US" sz="5400" dirty="0">
                <a:solidFill>
                  <a:schemeClr val="tx1"/>
                </a:solidFill>
                <a:latin typeface="Futura Medium" panose="020B0602020204020303" pitchFamily="34" charset="-79"/>
              </a:rPr>
              <a:t>What algorithm</a:t>
            </a:r>
            <a:br>
              <a:rPr lang="en-US" sz="5400" dirty="0">
                <a:solidFill>
                  <a:schemeClr val="tx1"/>
                </a:solidFill>
                <a:latin typeface="Futura Medium" panose="020B0602020204020303" pitchFamily="34" charset="-79"/>
              </a:rPr>
            </a:br>
            <a:r>
              <a:rPr lang="en-US" sz="5400" dirty="0">
                <a:solidFill>
                  <a:schemeClr val="tx1"/>
                </a:solidFill>
                <a:latin typeface="Futura Medium" panose="020B0602020204020303" pitchFamily="34" charset="-79"/>
              </a:rPr>
              <a:t>do they use?</a:t>
            </a:r>
          </a:p>
        </p:txBody>
      </p:sp>
      <p:sp>
        <p:nvSpPr>
          <p:cNvPr id="10" name="Title 1">
            <a:extLst>
              <a:ext uri="{FF2B5EF4-FFF2-40B4-BE49-F238E27FC236}">
                <a16:creationId xmlns:a16="http://schemas.microsoft.com/office/drawing/2014/main" id="{8BBF658E-EE37-9B46-AE49-C4402331589A}"/>
              </a:ext>
            </a:extLst>
          </p:cNvPr>
          <p:cNvSpPr txBox="1">
            <a:spLocks/>
          </p:cNvSpPr>
          <p:nvPr/>
        </p:nvSpPr>
        <p:spPr>
          <a:xfrm>
            <a:off x="1993802" y="3932646"/>
            <a:ext cx="8204391" cy="1643402"/>
          </a:xfrm>
          <a:prstGeom prst="rect">
            <a:avLst/>
          </a:prstGeom>
          <a:solidFill>
            <a:srgbClr val="6B2697">
              <a:alpha val="40392"/>
            </a:srgbClr>
          </a:solidFill>
          <a:ln w="47625">
            <a:solidFill>
              <a:schemeClr val="accent2">
                <a:lumMod val="60000"/>
                <a:lumOff val="40000"/>
              </a:schemeClr>
            </a:solidFill>
          </a:ln>
          <a:effectLst>
            <a:softEdge rad="0"/>
          </a:effectLst>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fontScale="92500"/>
          </a:bodyPr>
          <a:lstStyle>
            <a:lvl1pPr algn="ctr">
              <a:spcBef>
                <a:spcPct val="0"/>
              </a:spcBef>
              <a:buNone/>
              <a:defRPr sz="6000" b="1" cap="all">
                <a:ln w="3175" cmpd="sng">
                  <a:noFill/>
                </a:ln>
                <a:effectLs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r"/>
            <a:r>
              <a:rPr lang="en-US" b="0" dirty="0">
                <a:solidFill>
                  <a:schemeClr val="tx1"/>
                </a:solidFill>
                <a:latin typeface="Futura Medium" panose="020B0602020204020303" pitchFamily="34" charset="-79"/>
              </a:rPr>
              <a:t>How does it work?</a:t>
            </a:r>
          </a:p>
        </p:txBody>
      </p:sp>
    </p:spTree>
    <p:custDataLst>
      <p:tags r:id="rId1"/>
    </p:custDataLst>
    <p:extLst>
      <p:ext uri="{BB962C8B-B14F-4D97-AF65-F5344CB8AC3E}">
        <p14:creationId xmlns:p14="http://schemas.microsoft.com/office/powerpoint/2010/main" val="2542925699"/>
      </p:ext>
    </p:extLst>
  </p:cSld>
  <p:clrMapOvr>
    <a:masterClrMapping/>
  </p:clrMapOvr>
  <mc:AlternateContent xmlns:mc="http://schemas.openxmlformats.org/markup-compatibility/2006">
    <mc:Choice xmlns:p14="http://schemas.microsoft.com/office/powerpoint/2010/main" Requires="p14">
      <p:transition spd="slow" p14:dur="2000" advTm="8322"/>
    </mc:Choice>
    <mc:Fallback>
      <p:transition spd="slow" advTm="83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8"/>
</p:tagLst>
</file>

<file path=ppt/tags/tag2.xml><?xml version="1.0" encoding="utf-8"?>
<p:tagLst xmlns:a="http://schemas.openxmlformats.org/drawingml/2006/main" xmlns:r="http://schemas.openxmlformats.org/officeDocument/2006/relationships" xmlns:p="http://schemas.openxmlformats.org/presentationml/2006/main">
  <p:tag name="TIMING" val="|1.6"/>
</p:tagLst>
</file>

<file path=ppt/tags/tag3.xml><?xml version="1.0" encoding="utf-8"?>
<p:tagLst xmlns:a="http://schemas.openxmlformats.org/drawingml/2006/main" xmlns:r="http://schemas.openxmlformats.org/officeDocument/2006/relationships" xmlns:p="http://schemas.openxmlformats.org/presentationml/2006/main">
  <p:tag name="TIMING" val="|12.5|-1829.4|5.5|15.6"/>
</p:tagLst>
</file>

<file path=ppt/tags/tag4.xml><?xml version="1.0" encoding="utf-8"?>
<p:tagLst xmlns:a="http://schemas.openxmlformats.org/drawingml/2006/main" xmlns:r="http://schemas.openxmlformats.org/officeDocument/2006/relationships" xmlns:p="http://schemas.openxmlformats.org/presentationml/2006/main">
  <p:tag name="TIMING" val="|0.6|51.9|18.7|0.9|21.5"/>
</p:tagLst>
</file>

<file path=ppt/tags/tag5.xml><?xml version="1.0" encoding="utf-8"?>
<p:tagLst xmlns:a="http://schemas.openxmlformats.org/drawingml/2006/main" xmlns:r="http://schemas.openxmlformats.org/officeDocument/2006/relationships" xmlns:p="http://schemas.openxmlformats.org/presentationml/2006/main">
  <p:tag name="TIMING" val="|2.6|63.6"/>
</p:tagLst>
</file>

<file path=ppt/tags/tag6.xml><?xml version="1.0" encoding="utf-8"?>
<p:tagLst xmlns:a="http://schemas.openxmlformats.org/drawingml/2006/main" xmlns:r="http://schemas.openxmlformats.org/officeDocument/2006/relationships" xmlns:p="http://schemas.openxmlformats.org/presentationml/2006/main">
  <p:tag name="TIMING" val="|48.4"/>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{4546447B-7208-B14D-B7EA-332B8D84C311}tf10001058</Template>
  <TotalTime>1678</TotalTime>
  <Words>593</Words>
  <Application>Microsoft Macintosh PowerPoint</Application>
  <PresentationFormat>Widescreen</PresentationFormat>
  <Paragraphs>83</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Baskerville</vt:lpstr>
      <vt:lpstr>Calibri</vt:lpstr>
      <vt:lpstr>Courier New</vt:lpstr>
      <vt:lpstr>Futura Medium</vt:lpstr>
      <vt:lpstr>Helvetica Neue</vt:lpstr>
      <vt:lpstr>Celestial</vt:lpstr>
      <vt:lpstr>Scientists use AI to predict biological age based on smartphone and wearables data</vt:lpstr>
      <vt:lpstr>PowerPoint Presentation</vt:lpstr>
      <vt:lpstr>Introduction</vt:lpstr>
      <vt:lpstr>PowerPoint Presentation</vt:lpstr>
      <vt:lpstr>GERO Lifespan</vt:lpstr>
      <vt:lpstr>What algorithm do they use?</vt:lpstr>
      <vt:lpstr>Convolutional  neural network</vt:lpstr>
      <vt:lpstr>DEEP CNN_Age Model</vt:lpstr>
      <vt:lpstr>What algorithm do they use?</vt:lpstr>
      <vt:lpstr>PowerPoint Presentation</vt:lpstr>
      <vt:lpstr>PowerPoint Presentation</vt:lpstr>
      <vt:lpstr>PowerPoint Presentation</vt:lpstr>
      <vt:lpstr>SUMMARY How is the convolutional neural network age model trained?</vt:lpstr>
      <vt:lpstr>Reference</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Scientists use AI to predict biological age based on smartphone and wearables data</dc:title>
  <dc:creator>Huimin Wang</dc:creator>
  <cp:lastModifiedBy>Huimin Wang</cp:lastModifiedBy>
  <cp:revision>45</cp:revision>
  <dcterms:created xsi:type="dcterms:W3CDTF">2018-05-09T04:10:42Z</dcterms:created>
  <dcterms:modified xsi:type="dcterms:W3CDTF">2018-05-13T05:43:49Z</dcterms:modified>
</cp:coreProperties>
</file>